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579" r:id="rId2"/>
    <p:sldId id="799" r:id="rId3"/>
    <p:sldId id="801" r:id="rId4"/>
    <p:sldId id="802" r:id="rId5"/>
    <p:sldId id="818" r:id="rId6"/>
    <p:sldId id="810" r:id="rId7"/>
    <p:sldId id="811" r:id="rId8"/>
    <p:sldId id="812" r:id="rId9"/>
    <p:sldId id="815" r:id="rId10"/>
    <p:sldId id="813" r:id="rId11"/>
    <p:sldId id="807" r:id="rId12"/>
    <p:sldId id="817" r:id="rId13"/>
    <p:sldId id="819" r:id="rId14"/>
    <p:sldId id="820" r:id="rId15"/>
  </p:sldIdLst>
  <p:sldSz cx="12192000" cy="6858000"/>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050049" initials="5" lastIdx="1" clrIdx="0">
    <p:extLst>
      <p:ext uri="{19B8F6BF-5375-455C-9EA6-DF929625EA0E}">
        <p15:presenceInfo xmlns:p15="http://schemas.microsoft.com/office/powerpoint/2012/main" userId="5050049" providerId="None"/>
      </p:ext>
    </p:extLst>
  </p:cmAuthor>
  <p:cmAuthor id="2" name="shino" initials="s" lastIdx="1" clrIdx="1">
    <p:extLst>
      <p:ext uri="{19B8F6BF-5375-455C-9EA6-DF929625EA0E}">
        <p15:presenceInfo xmlns:p15="http://schemas.microsoft.com/office/powerpoint/2012/main" userId="shi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990033"/>
    <a:srgbClr val="CCFF99"/>
    <a:srgbClr val="F7A81B"/>
    <a:srgbClr val="FF99FF"/>
    <a:srgbClr val="FF8C00"/>
    <a:srgbClr val="174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87" autoAdjust="0"/>
    <p:restoredTop sz="77560" autoAdjust="0"/>
  </p:normalViewPr>
  <p:slideViewPr>
    <p:cSldViewPr snapToGrid="0">
      <p:cViewPr varScale="1">
        <p:scale>
          <a:sx n="65" d="100"/>
          <a:sy n="65" d="100"/>
        </p:scale>
        <p:origin x="1109" y="58"/>
      </p:cViewPr>
      <p:guideLst/>
    </p:cSldViewPr>
  </p:slideViewPr>
  <p:notesTextViewPr>
    <p:cViewPr>
      <p:scale>
        <a:sx n="1" d="1"/>
        <a:sy n="1" d="1"/>
      </p:scale>
      <p:origin x="0" y="0"/>
    </p:cViewPr>
  </p:notesTextViewPr>
  <p:notesViewPr>
    <p:cSldViewPr snapToGrid="0">
      <p:cViewPr varScale="1">
        <p:scale>
          <a:sx n="80" d="100"/>
          <a:sy n="80" d="100"/>
        </p:scale>
        <p:origin x="40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414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7"/>
            <a:ext cx="2949099" cy="498693"/>
          </a:xfrm>
          <a:prstGeom prst="rect">
            <a:avLst/>
          </a:prstGeom>
        </p:spPr>
        <p:txBody>
          <a:bodyPr vert="horz" lIns="91396" tIns="45698" rIns="91396" bIns="45698" rtlCol="0"/>
          <a:lstStyle>
            <a:lvl1pPr algn="l">
              <a:defRPr sz="1200">
                <a:latin typeface="HG丸ｺﾞｼｯｸM-PRO" panose="020F0600000000000000" pitchFamily="50" charset="-128"/>
                <a:ea typeface="HG丸ｺﾞｼｯｸM-PRO" panose="020F0600000000000000" pitchFamily="50" charset="-128"/>
              </a:defRPr>
            </a:lvl1pPr>
          </a:lstStyle>
          <a:p>
            <a:endParaRPr lang="ja-JP" altLang="en-US" dirty="0"/>
          </a:p>
        </p:txBody>
      </p:sp>
      <p:sp>
        <p:nvSpPr>
          <p:cNvPr id="3" name="日付プレースホルダー 2"/>
          <p:cNvSpPr>
            <a:spLocks noGrp="1"/>
          </p:cNvSpPr>
          <p:nvPr>
            <p:ph type="dt" idx="1"/>
          </p:nvPr>
        </p:nvSpPr>
        <p:spPr>
          <a:xfrm>
            <a:off x="3854946" y="7"/>
            <a:ext cx="2949099" cy="498693"/>
          </a:xfrm>
          <a:prstGeom prst="rect">
            <a:avLst/>
          </a:prstGeom>
        </p:spPr>
        <p:txBody>
          <a:bodyPr vert="horz" lIns="91396" tIns="45698" rIns="91396" bIns="45698" rtlCol="0"/>
          <a:lstStyle>
            <a:lvl1pPr algn="r">
              <a:defRPr sz="1200">
                <a:latin typeface="HG丸ｺﾞｼｯｸM-PRO" panose="020F0600000000000000" pitchFamily="50" charset="-128"/>
                <a:ea typeface="HG丸ｺﾞｼｯｸM-PRO" panose="020F0600000000000000" pitchFamily="50" charset="-128"/>
              </a:defRPr>
            </a:lvl1pPr>
          </a:lstStyle>
          <a:p>
            <a:fld id="{26E71CBC-44D9-473A-B8F7-A63E8D1F7CD9}" type="datetimeFigureOut">
              <a:rPr lang="ja-JP" altLang="en-US" smtClean="0"/>
              <a:pPr/>
              <a:t>2020/10/31</a:t>
            </a:fld>
            <a:endParaRPr lang="ja-JP" altLang="en-US" dirty="0"/>
          </a:p>
        </p:txBody>
      </p:sp>
      <p:sp>
        <p:nvSpPr>
          <p:cNvPr id="4" name="スライド イメージ プレースホルダー 3"/>
          <p:cNvSpPr>
            <a:spLocks noGrp="1" noRot="1" noChangeAspect="1"/>
          </p:cNvSpPr>
          <p:nvPr>
            <p:ph type="sldImg" idx="2"/>
          </p:nvPr>
        </p:nvSpPr>
        <p:spPr>
          <a:xfrm>
            <a:off x="422275" y="1243013"/>
            <a:ext cx="5961063" cy="3352800"/>
          </a:xfrm>
          <a:prstGeom prst="rect">
            <a:avLst/>
          </a:prstGeom>
          <a:noFill/>
          <a:ln w="12700">
            <a:solidFill>
              <a:prstClr val="black"/>
            </a:solidFill>
          </a:ln>
        </p:spPr>
        <p:txBody>
          <a:bodyPr vert="horz" lIns="91396" tIns="45698" rIns="91396" bIns="45698" rtlCol="0" anchor="ctr"/>
          <a:lstStyle/>
          <a:p>
            <a:endParaRPr lang="ja-JP" altLang="en-US" dirty="0"/>
          </a:p>
        </p:txBody>
      </p:sp>
      <p:sp>
        <p:nvSpPr>
          <p:cNvPr id="5" name="ノート プレースホルダー 4"/>
          <p:cNvSpPr>
            <a:spLocks noGrp="1"/>
          </p:cNvSpPr>
          <p:nvPr>
            <p:ph type="body" sz="quarter" idx="3"/>
          </p:nvPr>
        </p:nvSpPr>
        <p:spPr>
          <a:xfrm>
            <a:off x="680562" y="4783313"/>
            <a:ext cx="5444490" cy="3913614"/>
          </a:xfrm>
          <a:prstGeom prst="rect">
            <a:avLst/>
          </a:prstGeom>
        </p:spPr>
        <p:txBody>
          <a:bodyPr vert="horz" lIns="91396" tIns="45698" rIns="91396" bIns="4569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8" y="9440653"/>
            <a:ext cx="2949099" cy="498691"/>
          </a:xfrm>
          <a:prstGeom prst="rect">
            <a:avLst/>
          </a:prstGeom>
        </p:spPr>
        <p:txBody>
          <a:bodyPr vert="horz" lIns="91396" tIns="45698" rIns="91396" bIns="45698" rtlCol="0" anchor="b"/>
          <a:lstStyle>
            <a:lvl1pPr algn="l">
              <a:defRPr sz="1200">
                <a:latin typeface="HG丸ｺﾞｼｯｸM-PRO" panose="020F0600000000000000" pitchFamily="50" charset="-128"/>
                <a:ea typeface="HG丸ｺﾞｼｯｸM-PRO" panose="020F06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4946" y="9440653"/>
            <a:ext cx="2949099" cy="498691"/>
          </a:xfrm>
          <a:prstGeom prst="rect">
            <a:avLst/>
          </a:prstGeom>
        </p:spPr>
        <p:txBody>
          <a:bodyPr vert="horz" lIns="91396" tIns="45698" rIns="91396" bIns="45698" rtlCol="0" anchor="b"/>
          <a:lstStyle>
            <a:lvl1pPr algn="r">
              <a:defRPr sz="1200">
                <a:latin typeface="HG丸ｺﾞｼｯｸM-PRO" panose="020F0600000000000000" pitchFamily="50" charset="-128"/>
                <a:ea typeface="HG丸ｺﾞｼｯｸM-PRO" panose="020F0600000000000000" pitchFamily="50" charset="-128"/>
              </a:defRPr>
            </a:lvl1pPr>
          </a:lstStyle>
          <a:p>
            <a:fld id="{34237D0F-D071-448C-AD93-4CC54506FFE7}" type="slidenum">
              <a:rPr lang="ja-JP" altLang="en-US" smtClean="0"/>
              <a:pPr/>
              <a:t>‹#›</a:t>
            </a:fld>
            <a:endParaRPr lang="ja-JP" altLang="en-US" dirty="0"/>
          </a:p>
        </p:txBody>
      </p:sp>
    </p:spTree>
    <p:extLst>
      <p:ext uri="{BB962C8B-B14F-4D97-AF65-F5344CB8AC3E}">
        <p14:creationId xmlns:p14="http://schemas.microsoft.com/office/powerpoint/2010/main" val="3212545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3"/>
            <a:ext cx="5761957" cy="3913614"/>
          </a:xfrm>
        </p:spPr>
        <p:txBody>
          <a:bodyPr/>
          <a:lstStyle/>
          <a:p>
            <a:pPr>
              <a:lnSpc>
                <a:spcPct val="150000"/>
              </a:lnSpc>
            </a:pPr>
            <a:r>
              <a:rPr kumimoji="1" lang="ja-JP" altLang="en-US" dirty="0" smtClean="0"/>
              <a:t>皆さん  こんにちは！</a:t>
            </a:r>
          </a:p>
          <a:p>
            <a:pPr>
              <a:lnSpc>
                <a:spcPct val="150000"/>
              </a:lnSpc>
            </a:pPr>
            <a:r>
              <a:rPr kumimoji="1" lang="ja-JP" altLang="en-US" dirty="0" smtClean="0"/>
              <a:t>国際ロータリー第</a:t>
            </a:r>
            <a:r>
              <a:rPr kumimoji="1" lang="en-US" altLang="ja-JP" dirty="0" smtClean="0"/>
              <a:t>2630</a:t>
            </a:r>
            <a:r>
              <a:rPr kumimoji="1" lang="ja-JP" altLang="en-US" dirty="0" smtClean="0"/>
              <a:t>地区ロータリー財団部門委員会です。</a:t>
            </a:r>
          </a:p>
          <a:p>
            <a:pPr>
              <a:lnSpc>
                <a:spcPct val="150000"/>
              </a:lnSpc>
            </a:pPr>
            <a:r>
              <a:rPr kumimoji="1" lang="ja-JP" altLang="en-US" dirty="0" smtClean="0"/>
              <a:t>日頃は ご寄付や補助金事業など 財団活動にご支援、ご協力を頂き誠にありがとうございます。</a:t>
            </a:r>
          </a:p>
          <a:p>
            <a:pPr>
              <a:lnSpc>
                <a:spcPct val="150000"/>
              </a:lnSpc>
            </a:pPr>
            <a:r>
              <a:rPr kumimoji="1" lang="ja-JP" altLang="en-US" dirty="0" smtClean="0"/>
              <a:t>コロナ禍で十分な活動ができず 申し訳なく思っておりますが、この度 約</a:t>
            </a:r>
            <a:r>
              <a:rPr kumimoji="1" lang="en-US" altLang="ja-JP" dirty="0" smtClean="0"/>
              <a:t>15</a:t>
            </a:r>
            <a:r>
              <a:rPr kumimoji="1" lang="ja-JP" altLang="en-US" dirty="0" smtClean="0"/>
              <a:t>分程度の画像（パワーポイント）で「ロータリー財団ガイド」を作成致しました。</a:t>
            </a:r>
          </a:p>
          <a:p>
            <a:pPr>
              <a:lnSpc>
                <a:spcPct val="150000"/>
              </a:lnSpc>
            </a:pPr>
            <a:r>
              <a:rPr kumimoji="1" lang="ja-JP" altLang="en-US" dirty="0" smtClean="0"/>
              <a:t>例会時に活用して頂き会員の皆さまにロータリー財団を少しでも身近に感じていただければ幸いです。</a:t>
            </a:r>
          </a:p>
          <a:p>
            <a:pPr>
              <a:lnSpc>
                <a:spcPct val="150000"/>
              </a:lnSpc>
            </a:pPr>
            <a:r>
              <a:rPr kumimoji="1" lang="ja-JP" altLang="en-US" dirty="0" smtClean="0"/>
              <a:t>今後とも より一層のご支援を賜りますようよろしくお願い申し上げます。</a:t>
            </a:r>
            <a:endParaRPr kumimoji="1" lang="ja-JP" altLang="en-US" dirty="0"/>
          </a:p>
        </p:txBody>
      </p:sp>
    </p:spTree>
    <p:extLst>
      <p:ext uri="{BB962C8B-B14F-4D97-AF65-F5344CB8AC3E}">
        <p14:creationId xmlns:p14="http://schemas.microsoft.com/office/powerpoint/2010/main" val="275893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3"/>
            <a:ext cx="5702777" cy="3913614"/>
          </a:xfrm>
        </p:spPr>
        <p:txBody>
          <a:bodyPr/>
          <a:lstStyle/>
          <a:p>
            <a:r>
              <a:rPr kumimoji="1" lang="ja-JP" altLang="en-US" dirty="0" smtClean="0"/>
              <a:t>奨学金にもグローバル補助金の奨学生と地区補助金の奨学生があります。</a:t>
            </a:r>
          </a:p>
          <a:p>
            <a:endParaRPr kumimoji="1" lang="ja-JP" altLang="en-US" dirty="0" smtClean="0"/>
          </a:p>
          <a:p>
            <a:r>
              <a:rPr kumimoji="1" lang="ja-JP" altLang="en-US" dirty="0" smtClean="0"/>
              <a:t>以下（</a:t>
            </a:r>
            <a:r>
              <a:rPr kumimoji="1" lang="en-US" altLang="ja-JP" dirty="0" smtClean="0"/>
              <a:t>P.P</a:t>
            </a:r>
            <a:r>
              <a:rPr kumimoji="1" lang="ja-JP" altLang="en-US" dirty="0" smtClean="0"/>
              <a:t>のよる両奨学金の説明）</a:t>
            </a:r>
            <a:endParaRPr kumimoji="1" lang="ja-JP" altLang="en-US" dirty="0"/>
          </a:p>
        </p:txBody>
      </p:sp>
    </p:spTree>
    <p:extLst>
      <p:ext uri="{BB962C8B-B14F-4D97-AF65-F5344CB8AC3E}">
        <p14:creationId xmlns:p14="http://schemas.microsoft.com/office/powerpoint/2010/main" val="242433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3"/>
            <a:ext cx="5961063" cy="3913614"/>
          </a:xfrm>
        </p:spPr>
        <p:txBody>
          <a:bodyPr/>
          <a:lstStyle/>
          <a:p>
            <a:pPr>
              <a:lnSpc>
                <a:spcPct val="150000"/>
              </a:lnSpc>
            </a:pPr>
            <a:r>
              <a:rPr kumimoji="1" lang="ja-JP" altLang="en-US" dirty="0" smtClean="0"/>
              <a:t>寄付金と補助金のシェアシステムの内容を説明しましたがその流れをフローチャートにしますと、上段の年次基金寄付や恒久基金寄付が</a:t>
            </a:r>
            <a:r>
              <a:rPr kumimoji="1" lang="en-US" altLang="ja-JP" dirty="0" smtClean="0"/>
              <a:t>3</a:t>
            </a:r>
            <a:r>
              <a:rPr kumimoji="1" lang="ja-JP" altLang="en-US" dirty="0" smtClean="0"/>
              <a:t>年間運用された後に 地区財団活動資金と国際財団活動資金になり、各クラブで実施される奉仕事業の地区補助金やグローバル補助金として生まれかわります。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DDA9588-D6C9-4BD6-8988-278D07B56E7C}" type="slidenum">
              <a:rPr kumimoji="1" lang="ja-JP" altLang="en-US" smtClean="0"/>
              <a:t>11</a:t>
            </a:fld>
            <a:endParaRPr kumimoji="1" lang="ja-JP" altLang="en-US"/>
          </a:p>
        </p:txBody>
      </p:sp>
    </p:spTree>
    <p:extLst>
      <p:ext uri="{BB962C8B-B14F-4D97-AF65-F5344CB8AC3E}">
        <p14:creationId xmlns:p14="http://schemas.microsoft.com/office/powerpoint/2010/main" val="203972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3"/>
            <a:ext cx="5702777" cy="3913614"/>
          </a:xfrm>
        </p:spPr>
        <p:txBody>
          <a:bodyPr/>
          <a:lstStyle/>
          <a:p>
            <a:pPr>
              <a:lnSpc>
                <a:spcPct val="150000"/>
              </a:lnSpc>
            </a:pPr>
            <a:r>
              <a:rPr kumimoji="1" lang="ja-JP" altLang="en-US" dirty="0" smtClean="0"/>
              <a:t>ロータリー財団の国際的な活動としてポリオ根絶活動があります。</a:t>
            </a:r>
          </a:p>
          <a:p>
            <a:pPr>
              <a:lnSpc>
                <a:spcPct val="150000"/>
              </a:lnSpc>
            </a:pPr>
            <a:r>
              <a:rPr kumimoji="1" lang="ja-JP" altLang="en-US" dirty="0" smtClean="0"/>
              <a:t>最近の動向と合わせてご紹介します。</a:t>
            </a:r>
          </a:p>
          <a:p>
            <a:pPr>
              <a:lnSpc>
                <a:spcPct val="150000"/>
              </a:lnSpc>
            </a:pPr>
            <a:r>
              <a:rPr kumimoji="1" lang="ja-JP" altLang="en-US" dirty="0" smtClean="0"/>
              <a:t>ポリオ（急性灰白髄炎）は非常に感染性の高い病気であり、特に感染しやすいのは５歳未満の子どもです。</a:t>
            </a:r>
          </a:p>
          <a:p>
            <a:pPr>
              <a:lnSpc>
                <a:spcPct val="150000"/>
              </a:lnSpc>
            </a:pPr>
            <a:r>
              <a:rPr kumimoji="1" lang="ja-JP" altLang="en-US" dirty="0" smtClean="0"/>
              <a:t>日本では一般に「小児まひ」と呼ばれることもあります。</a:t>
            </a:r>
          </a:p>
          <a:p>
            <a:pPr>
              <a:lnSpc>
                <a:spcPct val="150000"/>
              </a:lnSpc>
            </a:pPr>
            <a:r>
              <a:rPr kumimoji="1" lang="ja-JP" altLang="en-US" dirty="0" smtClean="0"/>
              <a:t>ポリオウイルスは人から人へ感染し、最も多いのは汚染水を通じた感染です。</a:t>
            </a:r>
          </a:p>
          <a:p>
            <a:pPr>
              <a:lnSpc>
                <a:spcPct val="150000"/>
              </a:lnSpc>
            </a:pPr>
            <a:r>
              <a:rPr kumimoji="1" lang="ja-JP" altLang="en-US" dirty="0" smtClean="0"/>
              <a:t>神経系を侵すこともあり、これによって身体のまひを引き起こす可能性があります。</a:t>
            </a:r>
          </a:p>
          <a:p>
            <a:pPr>
              <a:lnSpc>
                <a:spcPct val="150000"/>
              </a:lnSpc>
            </a:pPr>
            <a:r>
              <a:rPr kumimoji="1" lang="ja-JP" altLang="en-US" dirty="0" smtClean="0"/>
              <a:t>治療法はありませんが、安全なワクチンで予防が可能です。</a:t>
            </a:r>
          </a:p>
          <a:p>
            <a:pPr>
              <a:lnSpc>
                <a:spcPct val="150000"/>
              </a:lnSpc>
            </a:pPr>
            <a:r>
              <a:rPr kumimoji="1" lang="ja-JP" altLang="en-US" dirty="0" smtClean="0"/>
              <a:t>ロータリーとそのパートナー団体は、これまで世界中</a:t>
            </a:r>
            <a:r>
              <a:rPr kumimoji="1" lang="en-US" altLang="ja-JP" dirty="0" smtClean="0"/>
              <a:t>25</a:t>
            </a:r>
            <a:r>
              <a:rPr kumimoji="1" lang="ja-JP" altLang="en-US" dirty="0" smtClean="0"/>
              <a:t>億人以上の子どもたちにワクチンを投与する活動を行ってきました。</a:t>
            </a:r>
            <a:endParaRPr kumimoji="1" lang="ja-JP" altLang="en-US" dirty="0"/>
          </a:p>
        </p:txBody>
      </p:sp>
    </p:spTree>
    <p:extLst>
      <p:ext uri="{BB962C8B-B14F-4D97-AF65-F5344CB8AC3E}">
        <p14:creationId xmlns:p14="http://schemas.microsoft.com/office/powerpoint/2010/main" val="17899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3"/>
            <a:ext cx="5961063" cy="3913614"/>
          </a:xfrm>
        </p:spPr>
        <p:txBody>
          <a:bodyPr/>
          <a:lstStyle/>
          <a:p>
            <a:pPr>
              <a:lnSpc>
                <a:spcPct val="150000"/>
              </a:lnSpc>
            </a:pPr>
            <a:r>
              <a:rPr kumimoji="1" lang="ja-JP" altLang="en-US" dirty="0" smtClean="0"/>
              <a:t>この夏、ポリオ根絶活動について大きなニュースが世界中に発信されましたのでご紹介します。</a:t>
            </a:r>
          </a:p>
          <a:p>
            <a:pPr>
              <a:lnSpc>
                <a:spcPct val="150000"/>
              </a:lnSpc>
            </a:pPr>
            <a:endParaRPr kumimoji="1" lang="ja-JP" altLang="en-US" dirty="0" smtClean="0"/>
          </a:p>
          <a:p>
            <a:pPr>
              <a:lnSpc>
                <a:spcPct val="150000"/>
              </a:lnSpc>
            </a:pPr>
            <a:r>
              <a:rPr kumimoji="1" lang="ja-JP" altLang="en-US" dirty="0" smtClean="0"/>
              <a:t>以下（</a:t>
            </a:r>
            <a:r>
              <a:rPr kumimoji="1" lang="en-US" altLang="ja-JP" dirty="0" smtClean="0"/>
              <a:t>P.P</a:t>
            </a:r>
            <a:r>
              <a:rPr kumimoji="1" lang="ja-JP" altLang="en-US" dirty="0" smtClean="0"/>
              <a:t>通り）</a:t>
            </a:r>
            <a:endParaRPr kumimoji="1" lang="ja-JP" altLang="en-US" dirty="0"/>
          </a:p>
        </p:txBody>
      </p:sp>
    </p:spTree>
    <p:extLst>
      <p:ext uri="{BB962C8B-B14F-4D97-AF65-F5344CB8AC3E}">
        <p14:creationId xmlns:p14="http://schemas.microsoft.com/office/powerpoint/2010/main" val="680426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3312"/>
            <a:ext cx="5961063" cy="5156026"/>
          </a:xfrm>
        </p:spPr>
        <p:txBody>
          <a:bodyPr/>
          <a:lstStyle/>
          <a:p>
            <a:pPr>
              <a:lnSpc>
                <a:spcPct val="150000"/>
              </a:lnSpc>
            </a:pPr>
            <a:r>
              <a:rPr lang="ja-JP" altLang="en-US" dirty="0" smtClean="0">
                <a:latin typeface="HG丸ｺﾞｼｯｸM-PRO" panose="020F0600000000000000" pitchFamily="50" charset="-128"/>
                <a:ea typeface="ヒラギノ角ゴ Pro W3" pitchFamily="-84" charset="-128"/>
              </a:rPr>
              <a:t>こちらはポリオの症例数です。</a:t>
            </a:r>
          </a:p>
          <a:p>
            <a:pPr>
              <a:lnSpc>
                <a:spcPct val="150000"/>
              </a:lnSpc>
            </a:pPr>
            <a:r>
              <a:rPr lang="ja-JP" altLang="en-US" dirty="0" smtClean="0">
                <a:latin typeface="HG丸ｺﾞｼｯｸM-PRO" panose="020F0600000000000000" pitchFamily="50" charset="-128"/>
                <a:ea typeface="ヒラギノ角ゴ Pro W3" pitchFamily="-84" charset="-128"/>
              </a:rPr>
              <a:t>先ほどもご説明したように </a:t>
            </a:r>
            <a:r>
              <a:rPr lang="en-US" altLang="ja-JP" dirty="0" smtClean="0">
                <a:latin typeface="HG丸ｺﾞｼｯｸM-PRO" panose="020F0600000000000000" pitchFamily="50" charset="-128"/>
                <a:ea typeface="ヒラギノ角ゴ Pro W3" pitchFamily="-84" charset="-128"/>
              </a:rPr>
              <a:t>2016</a:t>
            </a:r>
            <a:r>
              <a:rPr lang="ja-JP" altLang="en-US" dirty="0" smtClean="0">
                <a:latin typeface="HG丸ｺﾞｼｯｸM-PRO" panose="020F0600000000000000" pitchFamily="50" charset="-128"/>
                <a:ea typeface="ヒラギノ角ゴ Pro W3" pitchFamily="-84" charset="-128"/>
              </a:rPr>
              <a:t>年にナイジェリアで確認されたのを最後にポリオの感染例は４年間報告されていない為、</a:t>
            </a:r>
            <a:r>
              <a:rPr lang="en-US" altLang="ja-JP" dirty="0" smtClean="0">
                <a:latin typeface="HG丸ｺﾞｼｯｸM-PRO" panose="020F0600000000000000" pitchFamily="50" charset="-128"/>
                <a:ea typeface="ヒラギノ角ゴ Pro W3" pitchFamily="-84" charset="-128"/>
              </a:rPr>
              <a:t>WHO</a:t>
            </a:r>
            <a:r>
              <a:rPr lang="ja-JP" altLang="en-US" dirty="0" smtClean="0">
                <a:latin typeface="HG丸ｺﾞｼｯｸM-PRO" panose="020F0600000000000000" pitchFamily="50" charset="-128"/>
                <a:ea typeface="ヒラギノ角ゴ Pro W3" pitchFamily="-84" charset="-128"/>
              </a:rPr>
              <a:t>はアフリカで野生株のポリオウイルスが根絶されたと宣言しました。</a:t>
            </a:r>
          </a:p>
          <a:p>
            <a:pPr>
              <a:lnSpc>
                <a:spcPct val="150000"/>
              </a:lnSpc>
            </a:pPr>
            <a:r>
              <a:rPr lang="ja-JP" altLang="en-US" dirty="0" smtClean="0">
                <a:latin typeface="HG丸ｺﾞｼｯｸM-PRO" panose="020F0600000000000000" pitchFamily="50" charset="-128"/>
                <a:ea typeface="ヒラギノ角ゴ Pro W3" pitchFamily="-84" charset="-128"/>
              </a:rPr>
              <a:t>残された課題はポリオの感染が途絶えたことのない パキスタンとアフガニスタンの根絶です。</a:t>
            </a:r>
          </a:p>
          <a:p>
            <a:pPr>
              <a:lnSpc>
                <a:spcPct val="150000"/>
              </a:lnSpc>
            </a:pPr>
            <a:r>
              <a:rPr lang="ja-JP" altLang="en-US" dirty="0" smtClean="0">
                <a:latin typeface="HG丸ｺﾞｼｯｸM-PRO" panose="020F0600000000000000" pitchFamily="50" charset="-128"/>
                <a:ea typeface="ヒラギノ角ゴ Pro W3" pitchFamily="-84" charset="-128"/>
              </a:rPr>
              <a:t>「世界からポリオを根絶する」という最終目標を達成するために一層の御支援をお願い申し上げます。</a:t>
            </a:r>
          </a:p>
          <a:p>
            <a:pPr>
              <a:lnSpc>
                <a:spcPct val="150000"/>
              </a:lnSpc>
            </a:pPr>
            <a:endParaRPr lang="ja-JP" altLang="en-US" dirty="0" smtClean="0">
              <a:latin typeface="HG丸ｺﾞｼｯｸM-PRO" panose="020F0600000000000000" pitchFamily="50" charset="-128"/>
              <a:ea typeface="ヒラギノ角ゴ Pro W3" pitchFamily="-84" charset="-128"/>
            </a:endParaRPr>
          </a:p>
          <a:p>
            <a:pPr>
              <a:lnSpc>
                <a:spcPct val="150000"/>
              </a:lnSpc>
            </a:pPr>
            <a:r>
              <a:rPr lang="ja-JP" altLang="en-US" dirty="0" smtClean="0">
                <a:latin typeface="HG丸ｺﾞｼｯｸM-PRO" panose="020F0600000000000000" pitchFamily="50" charset="-128"/>
                <a:ea typeface="ヒラギノ角ゴ Pro W3" pitchFamily="-84" charset="-128"/>
              </a:rPr>
              <a:t>以上、かけ足でロータリー財団の活動内容をご紹介致しました。</a:t>
            </a:r>
          </a:p>
          <a:p>
            <a:pPr>
              <a:lnSpc>
                <a:spcPct val="150000"/>
              </a:lnSpc>
            </a:pPr>
            <a:r>
              <a:rPr lang="ja-JP" altLang="en-US" dirty="0" smtClean="0">
                <a:latin typeface="HG丸ｺﾞｼｯｸM-PRO" panose="020F0600000000000000" pitchFamily="50" charset="-128"/>
                <a:ea typeface="ヒラギノ角ゴ Pro W3" pitchFamily="-84" charset="-128"/>
              </a:rPr>
              <a:t>委員会メンバーの不慣れな作成で 不行き届きのところが多々ありますがご容赦いただければありがたいと思います。</a:t>
            </a:r>
          </a:p>
          <a:p>
            <a:pPr>
              <a:lnSpc>
                <a:spcPct val="150000"/>
              </a:lnSpc>
            </a:pPr>
            <a:r>
              <a:rPr lang="ja-JP" altLang="en-US" dirty="0" smtClean="0">
                <a:latin typeface="HG丸ｺﾞｼｯｸM-PRO" panose="020F0600000000000000" pitchFamily="50" charset="-128"/>
                <a:ea typeface="ヒラギノ角ゴ Pro W3" pitchFamily="-84" charset="-128"/>
              </a:rPr>
              <a:t>さらに詳しくは「ロータリー財団セミナー」（約</a:t>
            </a:r>
            <a:r>
              <a:rPr lang="en-US" altLang="ja-JP" dirty="0" smtClean="0">
                <a:latin typeface="HG丸ｺﾞｼｯｸM-PRO" panose="020F0600000000000000" pitchFamily="50" charset="-128"/>
                <a:ea typeface="ヒラギノ角ゴ Pro W3" pitchFamily="-84" charset="-128"/>
              </a:rPr>
              <a:t>60</a:t>
            </a:r>
            <a:r>
              <a:rPr lang="ja-JP" altLang="en-US" dirty="0" smtClean="0">
                <a:latin typeface="HG丸ｺﾞｼｯｸM-PRO" panose="020F0600000000000000" pitchFamily="50" charset="-128"/>
                <a:ea typeface="ヒラギノ角ゴ Pro W3" pitchFamily="-84" charset="-128"/>
              </a:rPr>
              <a:t>分のパワーポイント）をご参照下さい。</a:t>
            </a:r>
          </a:p>
          <a:p>
            <a:pPr>
              <a:lnSpc>
                <a:spcPct val="150000"/>
              </a:lnSpc>
            </a:pPr>
            <a:r>
              <a:rPr lang="ja-JP" altLang="en-US" dirty="0" smtClean="0">
                <a:latin typeface="HG丸ｺﾞｼｯｸM-PRO" panose="020F0600000000000000" pitchFamily="50" charset="-128"/>
                <a:ea typeface="ヒラギノ角ゴ Pro W3" pitchFamily="-84" charset="-128"/>
              </a:rPr>
              <a:t>また、ご不明な点があればなんなりと委員会にお問い合わせください。</a:t>
            </a:r>
          </a:p>
          <a:p>
            <a:pPr>
              <a:lnSpc>
                <a:spcPct val="150000"/>
              </a:lnSpc>
            </a:pPr>
            <a:endParaRPr lang="ja-JP" altLang="en-US" dirty="0" smtClean="0">
              <a:latin typeface="HG丸ｺﾞｼｯｸM-PRO" panose="020F0600000000000000" pitchFamily="50" charset="-128"/>
              <a:ea typeface="ヒラギノ角ゴ Pro W3" pitchFamily="-84" charset="-128"/>
            </a:endParaRPr>
          </a:p>
          <a:p>
            <a:pPr>
              <a:lnSpc>
                <a:spcPct val="150000"/>
              </a:lnSpc>
            </a:pPr>
            <a:r>
              <a:rPr lang="ja-JP" altLang="en-US" dirty="0" smtClean="0">
                <a:latin typeface="HG丸ｺﾞｼｯｸM-PRO" panose="020F0600000000000000" pitchFamily="50" charset="-128"/>
                <a:ea typeface="ヒラギノ角ゴ Pro W3" pitchFamily="-84" charset="-128"/>
              </a:rPr>
              <a:t>貴重なお時間をありがとうございました。</a:t>
            </a:r>
          </a:p>
          <a:p>
            <a:pPr>
              <a:lnSpc>
                <a:spcPct val="150000"/>
              </a:lnSpc>
            </a:pPr>
            <a:r>
              <a:rPr lang="ja-JP" altLang="en-US" dirty="0" smtClean="0">
                <a:latin typeface="HG丸ｺﾞｼｯｸM-PRO" panose="020F0600000000000000" pitchFamily="50" charset="-128"/>
                <a:ea typeface="ヒラギノ角ゴ Pro W3" pitchFamily="-84" charset="-128"/>
              </a:rPr>
              <a:t>今後ともロータリー財団へのご支援、ご協力をよろしくお願い申し上げます。</a:t>
            </a:r>
            <a:endParaRPr lang="ja-JP" altLang="en-US" dirty="0">
              <a:latin typeface="HG丸ｺﾞｼｯｸM-PRO" panose="020F0600000000000000" pitchFamily="50" charset="-128"/>
              <a:ea typeface="ヒラギノ角ゴ Pro W3" pitchFamily="-84" charset="-128"/>
            </a:endParaRPr>
          </a:p>
        </p:txBody>
      </p:sp>
      <p:sp>
        <p:nvSpPr>
          <p:cNvPr id="4" name="スライド番号プレースホルダー 3"/>
          <p:cNvSpPr>
            <a:spLocks noGrp="1"/>
          </p:cNvSpPr>
          <p:nvPr>
            <p:ph type="sldNum" sz="quarter" idx="10"/>
          </p:nvPr>
        </p:nvSpPr>
        <p:spPr/>
        <p:txBody>
          <a:bodyPr/>
          <a:lstStyle/>
          <a:p>
            <a:fld id="{34237D0F-D071-448C-AD93-4CC54506FFE7}" type="slidenum">
              <a:rPr kumimoji="1" lang="ja-JP" altLang="en-US" smtClean="0"/>
              <a:t>14</a:t>
            </a:fld>
            <a:endParaRPr kumimoji="1" lang="ja-JP" altLang="en-US"/>
          </a:p>
        </p:txBody>
      </p:sp>
    </p:spTree>
    <p:extLst>
      <p:ext uri="{BB962C8B-B14F-4D97-AF65-F5344CB8AC3E}">
        <p14:creationId xmlns:p14="http://schemas.microsoft.com/office/powerpoint/2010/main" val="100277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3"/>
            <a:ext cx="5961063" cy="3913614"/>
          </a:xfrm>
        </p:spPr>
        <p:txBody>
          <a:bodyPr/>
          <a:lstStyle/>
          <a:p>
            <a:pPr>
              <a:lnSpc>
                <a:spcPct val="150000"/>
              </a:lnSpc>
            </a:pPr>
            <a:r>
              <a:rPr kumimoji="1" lang="ja-JP" altLang="en-US" dirty="0" smtClean="0"/>
              <a:t>さてこの</a:t>
            </a:r>
            <a:r>
              <a:rPr kumimoji="1" lang="en-US" altLang="ja-JP" dirty="0" smtClean="0"/>
              <a:t>『</a:t>
            </a:r>
            <a:r>
              <a:rPr kumimoji="1" lang="ja-JP" altLang="en-US" dirty="0" smtClean="0"/>
              <a:t>世界でよいことをしよう</a:t>
            </a:r>
            <a:r>
              <a:rPr kumimoji="1" lang="en-US" altLang="ja-JP" dirty="0" smtClean="0"/>
              <a:t>』</a:t>
            </a:r>
            <a:r>
              <a:rPr kumimoji="1" lang="ja-JP" altLang="en-US" dirty="0" smtClean="0"/>
              <a:t>という標語はロータリー財団のモットーでありスローガンです。</a:t>
            </a:r>
          </a:p>
          <a:p>
            <a:pPr>
              <a:lnSpc>
                <a:spcPct val="150000"/>
              </a:lnSpc>
            </a:pPr>
            <a:r>
              <a:rPr kumimoji="1" lang="ja-JP" altLang="en-US" dirty="0" smtClean="0"/>
              <a:t>自分達の住む街や地域はもちろん、世界のすみずみまで人道奉仕の輪を拡げていこうという願いを表しています。</a:t>
            </a:r>
          </a:p>
          <a:p>
            <a:pPr>
              <a:lnSpc>
                <a:spcPct val="150000"/>
              </a:lnSpc>
            </a:pPr>
            <a:endParaRPr kumimoji="1" lang="ja-JP" altLang="en-US" dirty="0"/>
          </a:p>
        </p:txBody>
      </p:sp>
      <p:sp>
        <p:nvSpPr>
          <p:cNvPr id="4" name="スライド番号プレースホルダー 3"/>
          <p:cNvSpPr>
            <a:spLocks noGrp="1"/>
          </p:cNvSpPr>
          <p:nvPr>
            <p:ph type="sldNum" sz="quarter" idx="10"/>
          </p:nvPr>
        </p:nvSpPr>
        <p:spPr/>
        <p:txBody>
          <a:bodyPr/>
          <a:lstStyle/>
          <a:p>
            <a:fld id="{1CBFCB9A-C028-4035-9F34-D1750A9EE14C}" type="slidenum">
              <a:rPr kumimoji="1" lang="ja-JP" altLang="en-US" smtClean="0"/>
              <a:t>2</a:t>
            </a:fld>
            <a:endParaRPr kumimoji="1" lang="ja-JP" altLang="en-US"/>
          </a:p>
        </p:txBody>
      </p:sp>
    </p:spTree>
    <p:extLst>
      <p:ext uri="{BB962C8B-B14F-4D97-AF65-F5344CB8AC3E}">
        <p14:creationId xmlns:p14="http://schemas.microsoft.com/office/powerpoint/2010/main" val="9019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3"/>
            <a:ext cx="5961063" cy="3913614"/>
          </a:xfrm>
        </p:spPr>
        <p:txBody>
          <a:bodyPr/>
          <a:lstStyle/>
          <a:p>
            <a:pPr>
              <a:lnSpc>
                <a:spcPct val="150000"/>
              </a:lnSpc>
            </a:pPr>
            <a:r>
              <a:rPr kumimoji="1" lang="ja-JP" altLang="en-US" dirty="0" smtClean="0"/>
              <a:t>ところでロータリー財団の正式な呼び名は「国際ロータリーのロータリー財団」で写真右側の アーチ・クランフ</a:t>
            </a:r>
            <a:r>
              <a:rPr kumimoji="1" lang="en-US" altLang="ja-JP" dirty="0" smtClean="0"/>
              <a:t>R1</a:t>
            </a:r>
            <a:r>
              <a:rPr kumimoji="1" lang="ja-JP" altLang="en-US" dirty="0" smtClean="0"/>
              <a:t>会長 が</a:t>
            </a:r>
            <a:r>
              <a:rPr kumimoji="1" lang="en-US" altLang="ja-JP" dirty="0" smtClean="0"/>
              <a:t>1917</a:t>
            </a:r>
            <a:r>
              <a:rPr kumimoji="1" lang="ja-JP" altLang="en-US" dirty="0" smtClean="0"/>
              <a:t>年に提唱されました。</a:t>
            </a:r>
          </a:p>
          <a:p>
            <a:pPr>
              <a:lnSpc>
                <a:spcPct val="150000"/>
              </a:lnSpc>
            </a:pPr>
            <a:r>
              <a:rPr kumimoji="1" lang="ja-JP" altLang="en-US" dirty="0" smtClean="0"/>
              <a:t>写真左側のロータリー創設者 ポールハリス とは同世代で 国際ロータリーと併設されたロータリー財団は理念を共有し、共に</a:t>
            </a:r>
            <a:r>
              <a:rPr kumimoji="1" lang="en-US" altLang="ja-JP" dirty="0" smtClean="0"/>
              <a:t>100</a:t>
            </a:r>
            <a:r>
              <a:rPr kumimoji="1" lang="ja-JP" altLang="en-US" dirty="0" smtClean="0"/>
              <a:t>年を超えて歩んできました。</a:t>
            </a:r>
          </a:p>
          <a:p>
            <a:pPr>
              <a:lnSpc>
                <a:spcPct val="150000"/>
              </a:lnSpc>
            </a:pPr>
            <a:r>
              <a:rPr kumimoji="1" lang="ja-JP" altLang="en-US" dirty="0" smtClean="0"/>
              <a:t>資金的には 国際ロータリーは会費によって支えられ、ロータリー財団はロータリアンや篤志家からの寄付によって支えられており 財務面では厳しく峻別されています。</a:t>
            </a:r>
          </a:p>
          <a:p>
            <a:pPr>
              <a:lnSpc>
                <a:spcPct val="150000"/>
              </a:lnSpc>
            </a:pPr>
            <a:endParaRPr kumimoji="1" lang="ja-JP" altLang="en-US" dirty="0"/>
          </a:p>
        </p:txBody>
      </p:sp>
    </p:spTree>
    <p:extLst>
      <p:ext uri="{BB962C8B-B14F-4D97-AF65-F5344CB8AC3E}">
        <p14:creationId xmlns:p14="http://schemas.microsoft.com/office/powerpoint/2010/main" val="86787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3"/>
            <a:ext cx="5961063" cy="3913614"/>
          </a:xfrm>
        </p:spPr>
        <p:txBody>
          <a:bodyPr/>
          <a:lstStyle/>
          <a:p>
            <a:pPr>
              <a:lnSpc>
                <a:spcPct val="150000"/>
              </a:lnSpc>
            </a:pPr>
            <a:r>
              <a:rPr kumimoji="1" lang="ja-JP" altLang="en-US" dirty="0" smtClean="0"/>
              <a:t>そのロータリー財団の使命・役割につきましては国際ロータリーの使命とともに明確にうたわれています。</a:t>
            </a:r>
          </a:p>
          <a:p>
            <a:pPr>
              <a:lnSpc>
                <a:spcPct val="150000"/>
              </a:lnSpc>
            </a:pPr>
            <a:r>
              <a:rPr kumimoji="1" lang="ja-JP" altLang="en-US" dirty="0" smtClean="0"/>
              <a:t>国際ロータリーの使命は、職業人と地域社会のリーダーのネットワークを通じて人々に奉仕し、高潔さを奨励し、世界理解、親善、平和を推進することです。</a:t>
            </a:r>
          </a:p>
          <a:p>
            <a:pPr>
              <a:lnSpc>
                <a:spcPct val="150000"/>
              </a:lnSpc>
            </a:pPr>
            <a:r>
              <a:rPr kumimoji="1" lang="ja-JP" altLang="en-US" dirty="0" smtClean="0"/>
              <a:t>そしてロータリー財団の使命は、ロータリアンが、人々の健康状態を改善し、教育への支援を高め、貧困を救済することを通じて、世界理解、親善、平和を達成できるようにすることです。</a:t>
            </a:r>
          </a:p>
          <a:p>
            <a:pPr>
              <a:lnSpc>
                <a:spcPct val="150000"/>
              </a:lnSpc>
            </a:pPr>
            <a:r>
              <a:rPr kumimoji="1" lang="ja-JP" altLang="en-US" dirty="0" smtClean="0"/>
              <a:t>ひと言で申し上げますと人道奉仕を旨としています。</a:t>
            </a:r>
          </a:p>
          <a:p>
            <a:pPr>
              <a:lnSpc>
                <a:spcPct val="150000"/>
              </a:lnSpc>
            </a:pPr>
            <a:endParaRPr kumimoji="1" lang="ja-JP" altLang="en-US" dirty="0"/>
          </a:p>
        </p:txBody>
      </p:sp>
    </p:spTree>
    <p:extLst>
      <p:ext uri="{BB962C8B-B14F-4D97-AF65-F5344CB8AC3E}">
        <p14:creationId xmlns:p14="http://schemas.microsoft.com/office/powerpoint/2010/main" val="228199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41421" y="4783313"/>
            <a:ext cx="5510463" cy="3913614"/>
          </a:xfrm>
        </p:spPr>
        <p:txBody>
          <a:bodyPr/>
          <a:lstStyle/>
          <a:p>
            <a:pPr>
              <a:lnSpc>
                <a:spcPct val="150000"/>
              </a:lnSpc>
            </a:pPr>
            <a:r>
              <a:rPr kumimoji="1" lang="ja-JP" altLang="en-US" dirty="0" smtClean="0"/>
              <a:t>詳しい説明に入る前にロータリー財団への寄付金と補助金事業についてその流れを少しご説明いたします。</a:t>
            </a:r>
          </a:p>
          <a:p>
            <a:pPr>
              <a:lnSpc>
                <a:spcPct val="150000"/>
              </a:lnSpc>
            </a:pPr>
            <a:endParaRPr kumimoji="1" lang="ja-JP" altLang="en-US" dirty="0" smtClean="0"/>
          </a:p>
          <a:p>
            <a:pPr>
              <a:lnSpc>
                <a:spcPct val="150000"/>
              </a:lnSpc>
            </a:pPr>
            <a:r>
              <a:rPr kumimoji="1" lang="ja-JP" altLang="en-US" dirty="0" smtClean="0"/>
              <a:t>以下（</a:t>
            </a:r>
            <a:r>
              <a:rPr kumimoji="1" lang="en-US" altLang="ja-JP" dirty="0" smtClean="0"/>
              <a:t>P.P</a:t>
            </a:r>
            <a:r>
              <a:rPr kumimoji="1" lang="ja-JP" altLang="en-US" dirty="0" smtClean="0"/>
              <a:t>通り）</a:t>
            </a:r>
            <a:endParaRPr kumimoji="1" lang="ja-JP" altLang="en-US" dirty="0"/>
          </a:p>
        </p:txBody>
      </p:sp>
    </p:spTree>
    <p:extLst>
      <p:ext uri="{BB962C8B-B14F-4D97-AF65-F5344CB8AC3E}">
        <p14:creationId xmlns:p14="http://schemas.microsoft.com/office/powerpoint/2010/main" val="369328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2"/>
            <a:ext cx="6098841" cy="4793825"/>
          </a:xfrm>
        </p:spPr>
        <p:txBody>
          <a:bodyPr/>
          <a:lstStyle/>
          <a:p>
            <a:pPr>
              <a:lnSpc>
                <a:spcPct val="150000"/>
              </a:lnSpc>
            </a:pPr>
            <a:r>
              <a:rPr kumimoji="1" lang="ja-JP" altLang="en-US" dirty="0" smtClean="0"/>
              <a:t>さて、寄付金の種類は大きく三つに分けられます。</a:t>
            </a:r>
          </a:p>
          <a:p>
            <a:pPr>
              <a:lnSpc>
                <a:spcPct val="150000"/>
              </a:lnSpc>
            </a:pPr>
            <a:r>
              <a:rPr kumimoji="1" lang="ja-JP" altLang="en-US" dirty="0" smtClean="0"/>
              <a:t>まず 年次基金寄付についてですがポールハリスフェローの認証対象になる寄付で、現在 日本の全</a:t>
            </a:r>
            <a:r>
              <a:rPr kumimoji="1" lang="en-US" altLang="ja-JP" dirty="0" smtClean="0"/>
              <a:t>34</a:t>
            </a:r>
            <a:r>
              <a:rPr kumimoji="1" lang="ja-JP" altLang="en-US" dirty="0" smtClean="0"/>
              <a:t>地区では会員一人当たり</a:t>
            </a:r>
            <a:r>
              <a:rPr kumimoji="1" lang="en-US" altLang="ja-JP" dirty="0" smtClean="0"/>
              <a:t>150</a:t>
            </a:r>
            <a:r>
              <a:rPr kumimoji="1" lang="ja-JP" altLang="en-US" dirty="0" smtClean="0"/>
              <a:t>ドル（クラブ単位では </a:t>
            </a:r>
            <a:r>
              <a:rPr kumimoji="1" lang="en-US" altLang="ja-JP" dirty="0" smtClean="0"/>
              <a:t>150</a:t>
            </a:r>
            <a:r>
              <a:rPr kumimoji="1" lang="ja-JP" altLang="en-US" dirty="0" smtClean="0"/>
              <a:t>ドル</a:t>
            </a:r>
            <a:r>
              <a:rPr kumimoji="1" lang="en-US" altLang="ja-JP" dirty="0" smtClean="0"/>
              <a:t>×</a:t>
            </a:r>
            <a:r>
              <a:rPr kumimoji="1" lang="ja-JP" altLang="en-US" dirty="0" smtClean="0"/>
              <a:t>会員数）が目標とされています。</a:t>
            </a:r>
          </a:p>
          <a:p>
            <a:pPr>
              <a:lnSpc>
                <a:spcPct val="150000"/>
              </a:lnSpc>
            </a:pPr>
            <a:r>
              <a:rPr kumimoji="1" lang="ja-JP" altLang="en-US" dirty="0" smtClean="0"/>
              <a:t>この年次基金は英語で</a:t>
            </a:r>
            <a:r>
              <a:rPr kumimoji="1" lang="en-US" altLang="ja-JP" dirty="0" smtClean="0"/>
              <a:t>〝Every Rotarian Every Year〟</a:t>
            </a:r>
            <a:r>
              <a:rPr kumimoji="1" lang="ja-JP" altLang="en-US" dirty="0" smtClean="0"/>
              <a:t>という標語で その略称は</a:t>
            </a:r>
            <a:r>
              <a:rPr kumimoji="1" lang="en-US" altLang="ja-JP" dirty="0" smtClean="0"/>
              <a:t>EREY</a:t>
            </a:r>
            <a:r>
              <a:rPr kumimoji="1" lang="ja-JP" altLang="en-US" dirty="0" smtClean="0"/>
              <a:t>と表しています。日本では「あなたも毎年</a:t>
            </a:r>
            <a:r>
              <a:rPr kumimoji="1" lang="en-US" altLang="ja-JP" dirty="0" smtClean="0"/>
              <a:t>150</a:t>
            </a:r>
            <a:r>
              <a:rPr kumimoji="1" lang="ja-JP" altLang="en-US" dirty="0" smtClean="0"/>
              <a:t>ドルを」と呼びかけられています。</a:t>
            </a:r>
          </a:p>
          <a:p>
            <a:pPr>
              <a:lnSpc>
                <a:spcPct val="150000"/>
              </a:lnSpc>
            </a:pPr>
            <a:r>
              <a:rPr kumimoji="1" lang="ja-JP" altLang="en-US" dirty="0" smtClean="0"/>
              <a:t>当</a:t>
            </a:r>
            <a:r>
              <a:rPr kumimoji="1" lang="en-US" altLang="ja-JP" dirty="0" smtClean="0"/>
              <a:t>2630</a:t>
            </a:r>
            <a:r>
              <a:rPr kumimoji="1" lang="ja-JP" altLang="en-US" dirty="0" smtClean="0"/>
              <a:t>地区の昨年の</a:t>
            </a:r>
            <a:r>
              <a:rPr kumimoji="1" lang="en-US" altLang="ja-JP" dirty="0" smtClean="0"/>
              <a:t>EREY</a:t>
            </a:r>
            <a:r>
              <a:rPr kumimoji="1" lang="ja-JP" altLang="en-US" dirty="0" smtClean="0"/>
              <a:t>実績は</a:t>
            </a:r>
            <a:r>
              <a:rPr kumimoji="1" lang="en-US" altLang="ja-JP" dirty="0" smtClean="0"/>
              <a:t>143.3</a:t>
            </a:r>
            <a:r>
              <a:rPr kumimoji="1" lang="ja-JP" altLang="en-US" dirty="0" smtClean="0"/>
              <a:t>ドルでもう一歩というところです。</a:t>
            </a:r>
          </a:p>
          <a:p>
            <a:pPr>
              <a:lnSpc>
                <a:spcPct val="150000"/>
              </a:lnSpc>
            </a:pPr>
            <a:endParaRPr kumimoji="1" lang="ja-JP" altLang="en-US" dirty="0" smtClean="0"/>
          </a:p>
          <a:p>
            <a:pPr>
              <a:lnSpc>
                <a:spcPct val="150000"/>
              </a:lnSpc>
            </a:pPr>
            <a:r>
              <a:rPr kumimoji="1" lang="ja-JP" altLang="en-US" dirty="0" smtClean="0"/>
              <a:t>次に使途指定寄付ですが ポリオプラス寄付に代表される 使い道を指定する寄付です。</a:t>
            </a:r>
          </a:p>
          <a:p>
            <a:pPr>
              <a:lnSpc>
                <a:spcPct val="150000"/>
              </a:lnSpc>
            </a:pPr>
            <a:r>
              <a:rPr kumimoji="1" lang="ja-JP" altLang="en-US" dirty="0" smtClean="0"/>
              <a:t>こちらは全</a:t>
            </a:r>
            <a:r>
              <a:rPr kumimoji="1" lang="en-US" altLang="ja-JP" dirty="0" smtClean="0"/>
              <a:t>34</a:t>
            </a:r>
            <a:r>
              <a:rPr kumimoji="1" lang="ja-JP" altLang="en-US" dirty="0" smtClean="0"/>
              <a:t>地区のポリオプラス寄付目標は会員一人当り</a:t>
            </a:r>
            <a:r>
              <a:rPr kumimoji="1" lang="en-US" altLang="ja-JP" dirty="0" smtClean="0"/>
              <a:t>30</a:t>
            </a:r>
            <a:r>
              <a:rPr kumimoji="1" lang="ja-JP" altLang="en-US" dirty="0" smtClean="0"/>
              <a:t>ドルです。</a:t>
            </a:r>
          </a:p>
          <a:p>
            <a:pPr>
              <a:lnSpc>
                <a:spcPct val="150000"/>
              </a:lnSpc>
            </a:pPr>
            <a:r>
              <a:rPr kumimoji="1" lang="ja-JP" altLang="en-US" dirty="0" smtClean="0"/>
              <a:t>当</a:t>
            </a:r>
            <a:r>
              <a:rPr kumimoji="1" lang="en-US" altLang="ja-JP" dirty="0" smtClean="0"/>
              <a:t>2630</a:t>
            </a:r>
            <a:r>
              <a:rPr kumimoji="1" lang="ja-JP" altLang="en-US" dirty="0" smtClean="0"/>
              <a:t>地区の昨年の実績は</a:t>
            </a:r>
            <a:r>
              <a:rPr kumimoji="1" lang="en-US" altLang="ja-JP" dirty="0" smtClean="0"/>
              <a:t>28.9</a:t>
            </a:r>
            <a:r>
              <a:rPr kumimoji="1" lang="ja-JP" altLang="en-US" dirty="0" smtClean="0"/>
              <a:t>ドルとあと一歩に迫っています。</a:t>
            </a:r>
          </a:p>
          <a:p>
            <a:pPr>
              <a:lnSpc>
                <a:spcPct val="150000"/>
              </a:lnSpc>
            </a:pPr>
            <a:endParaRPr kumimoji="1" lang="ja-JP" altLang="en-US" dirty="0" smtClean="0"/>
          </a:p>
          <a:p>
            <a:pPr>
              <a:lnSpc>
                <a:spcPct val="150000"/>
              </a:lnSpc>
            </a:pPr>
            <a:r>
              <a:rPr kumimoji="1" lang="ja-JP" altLang="en-US" dirty="0" smtClean="0"/>
              <a:t>三番目の恒久基金寄付はベネファクターという認証に代表される寄付で寄付金元本には手をつけず、その運用収益が活動資金として分配されます。</a:t>
            </a:r>
          </a:p>
          <a:p>
            <a:pPr>
              <a:lnSpc>
                <a:spcPct val="150000"/>
              </a:lnSpc>
            </a:pPr>
            <a:endParaRPr kumimoji="1" lang="ja-JP" altLang="en-US" dirty="0" smtClean="0"/>
          </a:p>
          <a:p>
            <a:pPr>
              <a:lnSpc>
                <a:spcPct val="150000"/>
              </a:lnSpc>
            </a:pPr>
            <a:r>
              <a:rPr kumimoji="1" lang="ja-JP" altLang="en-US" dirty="0" smtClean="0"/>
              <a:t>以上のようなロータリー財団への寄付は個人・法人ともに税制上の優遇措置がうけられます。</a:t>
            </a:r>
            <a:endParaRPr kumimoji="1" lang="ja-JP" altLang="en-US" dirty="0"/>
          </a:p>
        </p:txBody>
      </p:sp>
    </p:spTree>
    <p:extLst>
      <p:ext uri="{BB962C8B-B14F-4D97-AF65-F5344CB8AC3E}">
        <p14:creationId xmlns:p14="http://schemas.microsoft.com/office/powerpoint/2010/main" val="130183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3"/>
            <a:ext cx="5961063" cy="3913614"/>
          </a:xfrm>
        </p:spPr>
        <p:txBody>
          <a:bodyPr/>
          <a:lstStyle/>
          <a:p>
            <a:r>
              <a:rPr kumimoji="1" lang="ja-JP" altLang="en-US" dirty="0" smtClean="0"/>
              <a:t>次に、尊いご寄付に対して財団から感謝の気持ちを表す認証プログラムがあります。</a:t>
            </a:r>
          </a:p>
          <a:p>
            <a:endParaRPr kumimoji="1" lang="ja-JP" altLang="en-US" dirty="0" smtClean="0"/>
          </a:p>
          <a:p>
            <a:r>
              <a:rPr kumimoji="1" lang="ja-JP" altLang="en-US" dirty="0" smtClean="0"/>
              <a:t>以下（</a:t>
            </a:r>
            <a:r>
              <a:rPr kumimoji="1" lang="en-US" altLang="ja-JP" dirty="0" smtClean="0"/>
              <a:t>P.P</a:t>
            </a:r>
            <a:r>
              <a:rPr kumimoji="1" lang="ja-JP" altLang="en-US" dirty="0" smtClean="0"/>
              <a:t>通り）</a:t>
            </a:r>
          </a:p>
        </p:txBody>
      </p:sp>
    </p:spTree>
    <p:extLst>
      <p:ext uri="{BB962C8B-B14F-4D97-AF65-F5344CB8AC3E}">
        <p14:creationId xmlns:p14="http://schemas.microsoft.com/office/powerpoint/2010/main" val="349685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3"/>
            <a:ext cx="5702777" cy="3913614"/>
          </a:xfrm>
        </p:spPr>
        <p:txBody>
          <a:bodyPr/>
          <a:lstStyle/>
          <a:p>
            <a:pPr>
              <a:lnSpc>
                <a:spcPct val="150000"/>
              </a:lnSpc>
            </a:pPr>
            <a:r>
              <a:rPr kumimoji="1" lang="ja-JP" altLang="en-US" dirty="0" smtClean="0"/>
              <a:t>各クラブの事業に活用できる補助金には地区補助金とグローバル補助金があります。</a:t>
            </a:r>
          </a:p>
          <a:p>
            <a:pPr>
              <a:lnSpc>
                <a:spcPct val="150000"/>
              </a:lnSpc>
            </a:pPr>
            <a:r>
              <a:rPr kumimoji="1" lang="ja-JP" altLang="en-US" dirty="0" smtClean="0"/>
              <a:t>まず地区補助金事業は</a:t>
            </a:r>
          </a:p>
          <a:p>
            <a:pPr>
              <a:lnSpc>
                <a:spcPct val="150000"/>
              </a:lnSpc>
            </a:pPr>
            <a:endParaRPr kumimoji="1" lang="ja-JP" altLang="en-US" dirty="0" smtClean="0"/>
          </a:p>
          <a:p>
            <a:pPr>
              <a:lnSpc>
                <a:spcPct val="150000"/>
              </a:lnSpc>
            </a:pPr>
            <a:r>
              <a:rPr kumimoji="1" lang="ja-JP" altLang="en-US" dirty="0" smtClean="0"/>
              <a:t>以下（</a:t>
            </a:r>
            <a:r>
              <a:rPr kumimoji="1" lang="en-US" altLang="ja-JP" dirty="0" smtClean="0"/>
              <a:t>P.P</a:t>
            </a:r>
            <a:r>
              <a:rPr kumimoji="1" lang="ja-JP" altLang="en-US" dirty="0" smtClean="0"/>
              <a:t>通り）</a:t>
            </a:r>
          </a:p>
        </p:txBody>
      </p:sp>
      <p:sp>
        <p:nvSpPr>
          <p:cNvPr id="4" name="スライド番号プレースホルダー 3"/>
          <p:cNvSpPr>
            <a:spLocks noGrp="1"/>
          </p:cNvSpPr>
          <p:nvPr>
            <p:ph type="sldNum" sz="quarter" idx="10"/>
          </p:nvPr>
        </p:nvSpPr>
        <p:spPr/>
        <p:txBody>
          <a:bodyPr/>
          <a:lstStyle/>
          <a:p>
            <a:fld id="{1CBFCB9A-C028-4035-9F34-D1750A9EE14C}" type="slidenum">
              <a:rPr kumimoji="1" lang="ja-JP" altLang="en-US" smtClean="0"/>
              <a:t>8</a:t>
            </a:fld>
            <a:endParaRPr kumimoji="1" lang="ja-JP" altLang="en-US"/>
          </a:p>
        </p:txBody>
      </p:sp>
    </p:spTree>
    <p:extLst>
      <p:ext uri="{BB962C8B-B14F-4D97-AF65-F5344CB8AC3E}">
        <p14:creationId xmlns:p14="http://schemas.microsoft.com/office/powerpoint/2010/main" val="256178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13"/>
            <a:ext cx="5702777" cy="3913614"/>
          </a:xfrm>
        </p:spPr>
        <p:txBody>
          <a:bodyPr/>
          <a:lstStyle/>
          <a:p>
            <a:r>
              <a:rPr kumimoji="1" lang="ja-JP" altLang="en-US" dirty="0" smtClean="0"/>
              <a:t>次にグローバル補助金事業の特長についてご説明します。</a:t>
            </a:r>
          </a:p>
          <a:p>
            <a:endParaRPr kumimoji="1" lang="ja-JP" altLang="en-US" dirty="0" smtClean="0"/>
          </a:p>
          <a:p>
            <a:r>
              <a:rPr kumimoji="1" lang="ja-JP" altLang="en-US" dirty="0" smtClean="0"/>
              <a:t>以下（</a:t>
            </a:r>
            <a:r>
              <a:rPr kumimoji="1" lang="en-US" altLang="ja-JP" dirty="0" smtClean="0"/>
              <a:t>P.P</a:t>
            </a:r>
            <a:r>
              <a:rPr kumimoji="1" lang="ja-JP" altLang="en-US" dirty="0" smtClean="0"/>
              <a:t>通り）</a:t>
            </a:r>
            <a:endParaRPr kumimoji="1" lang="ja-JP" altLang="en-US" dirty="0"/>
          </a:p>
        </p:txBody>
      </p:sp>
      <p:sp>
        <p:nvSpPr>
          <p:cNvPr id="4" name="スライド番号プレースホルダー 3"/>
          <p:cNvSpPr>
            <a:spLocks noGrp="1"/>
          </p:cNvSpPr>
          <p:nvPr>
            <p:ph type="sldNum" sz="quarter" idx="10"/>
          </p:nvPr>
        </p:nvSpPr>
        <p:spPr/>
        <p:txBody>
          <a:bodyPr/>
          <a:lstStyle/>
          <a:p>
            <a:fld id="{1CBFCB9A-C028-4035-9F34-D1750A9EE14C}" type="slidenum">
              <a:rPr kumimoji="1" lang="ja-JP" altLang="en-US" smtClean="0"/>
              <a:t>9</a:t>
            </a:fld>
            <a:endParaRPr kumimoji="1" lang="ja-JP" altLang="en-US"/>
          </a:p>
        </p:txBody>
      </p:sp>
    </p:spTree>
    <p:extLst>
      <p:ext uri="{BB962C8B-B14F-4D97-AF65-F5344CB8AC3E}">
        <p14:creationId xmlns:p14="http://schemas.microsoft.com/office/powerpoint/2010/main" val="69239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BF5F91-220E-4219-B29D-71F984317EB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FEDE8EB-A50F-4CBD-8D1C-16AAD841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07B9C78-1035-4ED0-9674-65D23F54B408}"/>
              </a:ext>
            </a:extLst>
          </p:cNvPr>
          <p:cNvSpPr>
            <a:spLocks noGrp="1"/>
          </p:cNvSpPr>
          <p:nvPr>
            <p:ph type="dt" sz="half" idx="10"/>
          </p:nvPr>
        </p:nvSpPr>
        <p:spPr/>
        <p:txBody>
          <a:bodyPr/>
          <a:lstStyle/>
          <a:p>
            <a:fld id="{F3DA1F2B-868C-46C0-8742-7C766392C4F1}" type="datetime1">
              <a:rPr kumimoji="1" lang="ja-JP" altLang="en-US" smtClean="0"/>
              <a:t>2020/10/31</a:t>
            </a:fld>
            <a:endParaRPr kumimoji="1" lang="ja-JP" altLang="en-US"/>
          </a:p>
        </p:txBody>
      </p:sp>
      <p:sp>
        <p:nvSpPr>
          <p:cNvPr id="5" name="フッター プレースホルダー 4">
            <a:extLst>
              <a:ext uri="{FF2B5EF4-FFF2-40B4-BE49-F238E27FC236}">
                <a16:creationId xmlns:a16="http://schemas.microsoft.com/office/drawing/2014/main" id="{F98222F4-E693-42C8-A9DA-B6C2053FEE6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8B773E-1244-4540-9C2F-A880D62B44E3}"/>
              </a:ext>
            </a:extLst>
          </p:cNvPr>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272552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A36D1E-EB78-4E13-BF3A-AC0EA29437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0D2392E-BCB4-4862-9B85-3BAD420A2FF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0A2D45-57D2-4C2E-A3D5-262B6B52AF0A}"/>
              </a:ext>
            </a:extLst>
          </p:cNvPr>
          <p:cNvSpPr>
            <a:spLocks noGrp="1"/>
          </p:cNvSpPr>
          <p:nvPr>
            <p:ph type="dt" sz="half" idx="10"/>
          </p:nvPr>
        </p:nvSpPr>
        <p:spPr/>
        <p:txBody>
          <a:bodyPr/>
          <a:lstStyle/>
          <a:p>
            <a:fld id="{5A381107-1E1E-49EA-B974-1ECFC3731B04}" type="datetime1">
              <a:rPr kumimoji="1" lang="ja-JP" altLang="en-US" smtClean="0"/>
              <a:t>2020/10/31</a:t>
            </a:fld>
            <a:endParaRPr kumimoji="1" lang="ja-JP" altLang="en-US"/>
          </a:p>
        </p:txBody>
      </p:sp>
      <p:sp>
        <p:nvSpPr>
          <p:cNvPr id="5" name="フッター プレースホルダー 4">
            <a:extLst>
              <a:ext uri="{FF2B5EF4-FFF2-40B4-BE49-F238E27FC236}">
                <a16:creationId xmlns:a16="http://schemas.microsoft.com/office/drawing/2014/main" id="{FC5848FD-70E8-4BAA-83BA-D56BFEAFF5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B9FA60-76FB-4F26-8A37-B86CFDD0F51E}"/>
              </a:ext>
            </a:extLst>
          </p:cNvPr>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313370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3494695-7000-4260-BE7B-ADB3376CB71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2D07F0-FE47-47DF-811E-09C586C19DB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C4E33B-02EF-4721-B114-A8768ED84BD1}"/>
              </a:ext>
            </a:extLst>
          </p:cNvPr>
          <p:cNvSpPr>
            <a:spLocks noGrp="1"/>
          </p:cNvSpPr>
          <p:nvPr>
            <p:ph type="dt" sz="half" idx="10"/>
          </p:nvPr>
        </p:nvSpPr>
        <p:spPr/>
        <p:txBody>
          <a:bodyPr/>
          <a:lstStyle/>
          <a:p>
            <a:fld id="{5C0B28F2-5D1D-4DF2-9E00-620BDD049B82}" type="datetime1">
              <a:rPr kumimoji="1" lang="ja-JP" altLang="en-US" smtClean="0"/>
              <a:t>2020/10/31</a:t>
            </a:fld>
            <a:endParaRPr kumimoji="1" lang="ja-JP" altLang="en-US"/>
          </a:p>
        </p:txBody>
      </p:sp>
      <p:sp>
        <p:nvSpPr>
          <p:cNvPr id="5" name="フッター プレースホルダー 4">
            <a:extLst>
              <a:ext uri="{FF2B5EF4-FFF2-40B4-BE49-F238E27FC236}">
                <a16:creationId xmlns:a16="http://schemas.microsoft.com/office/drawing/2014/main" id="{7D3A7EC6-35A8-4ECE-B5F0-8D58D6D8DE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021AE2-C58F-47B7-80B6-442678C79C84}"/>
              </a:ext>
            </a:extLst>
          </p:cNvPr>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2207923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07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128B4D-DF13-47C2-8040-F7EA75F4A57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7B6D265-BC38-4CE6-9EBD-4E83F662A7E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530135-BA0A-4FA6-AAFE-F3DA7F0B1922}"/>
              </a:ext>
            </a:extLst>
          </p:cNvPr>
          <p:cNvSpPr>
            <a:spLocks noGrp="1"/>
          </p:cNvSpPr>
          <p:nvPr>
            <p:ph type="dt" sz="half" idx="10"/>
          </p:nvPr>
        </p:nvSpPr>
        <p:spPr/>
        <p:txBody>
          <a:bodyPr/>
          <a:lstStyle/>
          <a:p>
            <a:fld id="{4AACE6F5-03D0-4B7B-BC5B-14B11201B539}" type="datetime1">
              <a:rPr kumimoji="1" lang="ja-JP" altLang="en-US" smtClean="0"/>
              <a:t>2020/10/31</a:t>
            </a:fld>
            <a:endParaRPr kumimoji="1" lang="ja-JP" altLang="en-US"/>
          </a:p>
        </p:txBody>
      </p:sp>
      <p:sp>
        <p:nvSpPr>
          <p:cNvPr id="5" name="フッター プレースホルダー 4">
            <a:extLst>
              <a:ext uri="{FF2B5EF4-FFF2-40B4-BE49-F238E27FC236}">
                <a16:creationId xmlns:a16="http://schemas.microsoft.com/office/drawing/2014/main" id="{C60B5CFE-4173-46AA-8212-9861405379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B64997-9283-4D7C-8508-81B6464589AD}"/>
              </a:ext>
            </a:extLst>
          </p:cNvPr>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67020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A69F2-1E45-48A4-B313-000E040CA12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E0B674C-86F7-4096-AAEE-C564A31EE1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9F571C8-5178-4C67-A10E-B0D942AB088B}"/>
              </a:ext>
            </a:extLst>
          </p:cNvPr>
          <p:cNvSpPr>
            <a:spLocks noGrp="1"/>
          </p:cNvSpPr>
          <p:nvPr>
            <p:ph type="dt" sz="half" idx="10"/>
          </p:nvPr>
        </p:nvSpPr>
        <p:spPr/>
        <p:txBody>
          <a:bodyPr/>
          <a:lstStyle/>
          <a:p>
            <a:fld id="{434E489F-8C96-43F7-ADB6-3A2BFE3F7141}" type="datetime1">
              <a:rPr kumimoji="1" lang="ja-JP" altLang="en-US" smtClean="0"/>
              <a:t>2020/10/31</a:t>
            </a:fld>
            <a:endParaRPr kumimoji="1" lang="ja-JP" altLang="en-US"/>
          </a:p>
        </p:txBody>
      </p:sp>
      <p:sp>
        <p:nvSpPr>
          <p:cNvPr id="5" name="フッター プレースホルダー 4">
            <a:extLst>
              <a:ext uri="{FF2B5EF4-FFF2-40B4-BE49-F238E27FC236}">
                <a16:creationId xmlns:a16="http://schemas.microsoft.com/office/drawing/2014/main" id="{F388990A-BC73-4B7E-A636-4EC46E044E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836B32-0E3C-46D1-8D0B-4C54963B6FA7}"/>
              </a:ext>
            </a:extLst>
          </p:cNvPr>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205273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53437E-8FB8-47C5-BE49-5A79991A8F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5D2C7B-B81F-4A5C-AA40-CD298A85A1A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98E8B31-7374-458A-9E99-E62572FF5A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E7107C5-AF29-4F11-B982-70B06B2B07A2}"/>
              </a:ext>
            </a:extLst>
          </p:cNvPr>
          <p:cNvSpPr>
            <a:spLocks noGrp="1"/>
          </p:cNvSpPr>
          <p:nvPr>
            <p:ph type="dt" sz="half" idx="10"/>
          </p:nvPr>
        </p:nvSpPr>
        <p:spPr/>
        <p:txBody>
          <a:bodyPr/>
          <a:lstStyle/>
          <a:p>
            <a:fld id="{184FB13F-245F-4F66-ACB3-AA5024556355}" type="datetime1">
              <a:rPr kumimoji="1" lang="ja-JP" altLang="en-US" smtClean="0"/>
              <a:t>2020/10/31</a:t>
            </a:fld>
            <a:endParaRPr kumimoji="1" lang="ja-JP" altLang="en-US"/>
          </a:p>
        </p:txBody>
      </p:sp>
      <p:sp>
        <p:nvSpPr>
          <p:cNvPr id="6" name="フッター プレースホルダー 5">
            <a:extLst>
              <a:ext uri="{FF2B5EF4-FFF2-40B4-BE49-F238E27FC236}">
                <a16:creationId xmlns:a16="http://schemas.microsoft.com/office/drawing/2014/main" id="{E9827F3F-B82B-4588-80B8-E76144F7D9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940BAE-01EE-4FB6-803E-004531C0D63E}"/>
              </a:ext>
            </a:extLst>
          </p:cNvPr>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246592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8FC070-E02E-4B98-AAFB-A60B438FF9D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784B9-A37A-40C5-94BC-52AC7AA743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D74C97E-2BAB-45D2-9EBA-2D13C4E49ED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1468F2E-32E1-4CBA-9518-1984B4861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B3BCD1C-D78A-4680-8B39-0EF4CEEEBA5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2153A2A-E3DD-4FA7-9623-C9E8F19652AD}"/>
              </a:ext>
            </a:extLst>
          </p:cNvPr>
          <p:cNvSpPr>
            <a:spLocks noGrp="1"/>
          </p:cNvSpPr>
          <p:nvPr>
            <p:ph type="dt" sz="half" idx="10"/>
          </p:nvPr>
        </p:nvSpPr>
        <p:spPr/>
        <p:txBody>
          <a:bodyPr/>
          <a:lstStyle/>
          <a:p>
            <a:fld id="{BF2CC8C1-2144-4499-AF63-FF563F8FD9F9}" type="datetime1">
              <a:rPr kumimoji="1" lang="ja-JP" altLang="en-US" smtClean="0"/>
              <a:t>2020/10/31</a:t>
            </a:fld>
            <a:endParaRPr kumimoji="1" lang="ja-JP" altLang="en-US"/>
          </a:p>
        </p:txBody>
      </p:sp>
      <p:sp>
        <p:nvSpPr>
          <p:cNvPr id="8" name="フッター プレースホルダー 7">
            <a:extLst>
              <a:ext uri="{FF2B5EF4-FFF2-40B4-BE49-F238E27FC236}">
                <a16:creationId xmlns:a16="http://schemas.microsoft.com/office/drawing/2014/main" id="{DAA45299-930F-4E11-B4DC-C5E78E7C97F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E31C4E8-DEE1-4AC9-AC0F-12097E07F6C4}"/>
              </a:ext>
            </a:extLst>
          </p:cNvPr>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405342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7CD054-23F7-4446-887B-0A143FB9658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1AC71C9-D28A-437E-86AF-C029EF47ADE8}"/>
              </a:ext>
            </a:extLst>
          </p:cNvPr>
          <p:cNvSpPr>
            <a:spLocks noGrp="1"/>
          </p:cNvSpPr>
          <p:nvPr>
            <p:ph type="dt" sz="half" idx="10"/>
          </p:nvPr>
        </p:nvSpPr>
        <p:spPr/>
        <p:txBody>
          <a:bodyPr/>
          <a:lstStyle/>
          <a:p>
            <a:fld id="{1DA25E82-4CA8-4869-A6E8-B3DF8F3438E7}" type="datetime1">
              <a:rPr kumimoji="1" lang="ja-JP" altLang="en-US" smtClean="0"/>
              <a:t>2020/10/31</a:t>
            </a:fld>
            <a:endParaRPr kumimoji="1" lang="ja-JP" altLang="en-US"/>
          </a:p>
        </p:txBody>
      </p:sp>
      <p:sp>
        <p:nvSpPr>
          <p:cNvPr id="4" name="フッター プレースホルダー 3">
            <a:extLst>
              <a:ext uri="{FF2B5EF4-FFF2-40B4-BE49-F238E27FC236}">
                <a16:creationId xmlns:a16="http://schemas.microsoft.com/office/drawing/2014/main" id="{F0A70E64-ED00-462F-9CCB-9C72759CFFF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ACC6202-FA38-4F61-95D1-D8B57453CA3E}"/>
              </a:ext>
            </a:extLst>
          </p:cNvPr>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101490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6F60FB8-FA2E-4F21-8FD7-7A1C03E7010B}"/>
              </a:ext>
            </a:extLst>
          </p:cNvPr>
          <p:cNvSpPr>
            <a:spLocks noGrp="1"/>
          </p:cNvSpPr>
          <p:nvPr>
            <p:ph type="dt" sz="half" idx="10"/>
          </p:nvPr>
        </p:nvSpPr>
        <p:spPr/>
        <p:txBody>
          <a:bodyPr/>
          <a:lstStyle/>
          <a:p>
            <a:fld id="{04AFDA7D-3D15-44EE-99F7-FAB8A455BB1C}" type="datetime1">
              <a:rPr kumimoji="1" lang="ja-JP" altLang="en-US" smtClean="0"/>
              <a:t>2020/10/31</a:t>
            </a:fld>
            <a:endParaRPr kumimoji="1" lang="ja-JP" altLang="en-US"/>
          </a:p>
        </p:txBody>
      </p:sp>
      <p:sp>
        <p:nvSpPr>
          <p:cNvPr id="3" name="フッター プレースホルダー 2">
            <a:extLst>
              <a:ext uri="{FF2B5EF4-FFF2-40B4-BE49-F238E27FC236}">
                <a16:creationId xmlns:a16="http://schemas.microsoft.com/office/drawing/2014/main" id="{4CE17EE7-A133-4E93-8D9E-F8F0EA58042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51BD75-739A-40EF-840D-4F678209D895}"/>
              </a:ext>
            </a:extLst>
          </p:cNvPr>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189070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3BE97-4C89-4F20-8BD5-77E295B3B96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4371EB-0CAC-4EC1-9B08-7737CAB729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CE5731F-4C4E-4CA9-8C63-903525102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DCD65EA-9C1D-496C-A357-EBF2E4B39332}"/>
              </a:ext>
            </a:extLst>
          </p:cNvPr>
          <p:cNvSpPr>
            <a:spLocks noGrp="1"/>
          </p:cNvSpPr>
          <p:nvPr>
            <p:ph type="dt" sz="half" idx="10"/>
          </p:nvPr>
        </p:nvSpPr>
        <p:spPr/>
        <p:txBody>
          <a:bodyPr/>
          <a:lstStyle/>
          <a:p>
            <a:fld id="{8357764D-A077-49DE-A39E-2C5C43D4D646}" type="datetime1">
              <a:rPr kumimoji="1" lang="ja-JP" altLang="en-US" smtClean="0"/>
              <a:t>2020/10/31</a:t>
            </a:fld>
            <a:endParaRPr kumimoji="1" lang="ja-JP" altLang="en-US"/>
          </a:p>
        </p:txBody>
      </p:sp>
      <p:sp>
        <p:nvSpPr>
          <p:cNvPr id="6" name="フッター プレースホルダー 5">
            <a:extLst>
              <a:ext uri="{FF2B5EF4-FFF2-40B4-BE49-F238E27FC236}">
                <a16:creationId xmlns:a16="http://schemas.microsoft.com/office/drawing/2014/main" id="{3E128E52-7DE6-4A07-A915-0F30A58186E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9C364D-FD59-4E33-BCCF-ACE98507E633}"/>
              </a:ext>
            </a:extLst>
          </p:cNvPr>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273860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094F7B-80DE-498E-8131-51C48799FA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5199B31-98EA-4C45-B3EC-1161A5183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FC18A42-1765-495B-9C2E-601763C34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8D03F4-D82E-40C6-850F-110D1107FB56}"/>
              </a:ext>
            </a:extLst>
          </p:cNvPr>
          <p:cNvSpPr>
            <a:spLocks noGrp="1"/>
          </p:cNvSpPr>
          <p:nvPr>
            <p:ph type="dt" sz="half" idx="10"/>
          </p:nvPr>
        </p:nvSpPr>
        <p:spPr/>
        <p:txBody>
          <a:bodyPr/>
          <a:lstStyle/>
          <a:p>
            <a:fld id="{02DDE245-C9AF-43B6-8030-485495EF31CC}" type="datetime1">
              <a:rPr kumimoji="1" lang="ja-JP" altLang="en-US" smtClean="0"/>
              <a:t>2020/10/31</a:t>
            </a:fld>
            <a:endParaRPr kumimoji="1" lang="ja-JP" altLang="en-US"/>
          </a:p>
        </p:txBody>
      </p:sp>
      <p:sp>
        <p:nvSpPr>
          <p:cNvPr id="6" name="フッター プレースホルダー 5">
            <a:extLst>
              <a:ext uri="{FF2B5EF4-FFF2-40B4-BE49-F238E27FC236}">
                <a16:creationId xmlns:a16="http://schemas.microsoft.com/office/drawing/2014/main" id="{7E96C50C-3936-44B6-BB57-E031FFE7EE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0FF069-7032-48A4-BD3D-09CD907059C2}"/>
              </a:ext>
            </a:extLst>
          </p:cNvPr>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21895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F971DC-B064-42AD-A371-62D0E6252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6850E816-E916-4E98-A02D-3F26EC82F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AA2B3CC7-3327-4204-BBB1-D1D81D82A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C780F779-8B82-4310-A2EB-435AC43AA2E2}" type="datetime1">
              <a:rPr lang="ja-JP" altLang="en-US" smtClean="0"/>
              <a:pPr/>
              <a:t>2020/10/31</a:t>
            </a:fld>
            <a:endParaRPr lang="ja-JP" altLang="en-US" dirty="0"/>
          </a:p>
        </p:txBody>
      </p:sp>
      <p:sp>
        <p:nvSpPr>
          <p:cNvPr id="5" name="フッター プレースホルダー 4">
            <a:extLst>
              <a:ext uri="{FF2B5EF4-FFF2-40B4-BE49-F238E27FC236}">
                <a16:creationId xmlns:a16="http://schemas.microsoft.com/office/drawing/2014/main" id="{1DE9753F-5CD0-4381-B4D8-49E1F2957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E732EC62-E65E-4AA6-92BE-BEC2F11F1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D9BF9AF0-11B8-4022-87B8-A06825183306}" type="slidenum">
              <a:rPr lang="ja-JP" altLang="en-US" smtClean="0"/>
              <a:pPr/>
              <a:t>‹#›</a:t>
            </a:fld>
            <a:endParaRPr lang="ja-JP" altLang="en-US" dirty="0"/>
          </a:p>
        </p:txBody>
      </p:sp>
    </p:spTree>
    <p:extLst>
      <p:ext uri="{BB962C8B-B14F-4D97-AF65-F5344CB8AC3E}">
        <p14:creationId xmlns:p14="http://schemas.microsoft.com/office/powerpoint/2010/main" val="2763846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05745"/>
            <a:ext cx="12192000" cy="1717281"/>
          </a:xfrm>
          <a:solidFill>
            <a:srgbClr val="FFFF00"/>
          </a:solidFill>
        </p:spPr>
        <p:txBody>
          <a:bodyPr>
            <a:normAutofit/>
          </a:bodyPr>
          <a:lstStyle/>
          <a:p>
            <a:pPr algn="ctr"/>
            <a:r>
              <a:rPr lang="ja-JP" altLang="en-US" sz="3200" dirty="0">
                <a:latin typeface="HG丸ｺﾞｼｯｸM-PRO" panose="020F0600000000000000" pitchFamily="50" charset="-128"/>
                <a:ea typeface="HG丸ｺﾞｼｯｸM-PRO" panose="020F0600000000000000" pitchFamily="50" charset="-128"/>
              </a:rPr>
              <a:t>国際ロータリー第</a:t>
            </a:r>
            <a:r>
              <a:rPr lang="en-US" altLang="ja-JP" sz="3200" dirty="0">
                <a:latin typeface="HG丸ｺﾞｼｯｸM-PRO" panose="020F0600000000000000" pitchFamily="50" charset="-128"/>
                <a:ea typeface="HG丸ｺﾞｼｯｸM-PRO" panose="020F0600000000000000" pitchFamily="50" charset="-128"/>
              </a:rPr>
              <a:t>2630</a:t>
            </a:r>
            <a:r>
              <a:rPr lang="ja-JP" altLang="en-US" sz="3200" dirty="0">
                <a:latin typeface="HG丸ｺﾞｼｯｸM-PRO" panose="020F0600000000000000" pitchFamily="50" charset="-128"/>
                <a:ea typeface="HG丸ｺﾞｼｯｸM-PRO" panose="020F0600000000000000" pitchFamily="50" charset="-128"/>
              </a:rPr>
              <a:t>地区</a:t>
            </a:r>
            <a:r>
              <a:rPr lang="en-US" altLang="ja-JP" sz="3200" dirty="0">
                <a:latin typeface="HG丸ｺﾞｼｯｸM-PRO" panose="020F0600000000000000" pitchFamily="50" charset="-128"/>
                <a:ea typeface="HG丸ｺﾞｼｯｸM-PRO" panose="020F0600000000000000" pitchFamily="50" charset="-128"/>
              </a:rPr>
              <a:t/>
            </a:r>
            <a:br>
              <a:rPr lang="en-US" altLang="ja-JP" sz="3200" dirty="0">
                <a:latin typeface="HG丸ｺﾞｼｯｸM-PRO" panose="020F0600000000000000" pitchFamily="50" charset="-128"/>
                <a:ea typeface="HG丸ｺﾞｼｯｸM-PRO" panose="020F0600000000000000" pitchFamily="50" charset="-128"/>
              </a:rPr>
            </a:br>
            <a:r>
              <a:rPr lang="en-US" altLang="ja-JP" sz="3200" dirty="0">
                <a:latin typeface="HG丸ｺﾞｼｯｸM-PRO" panose="020F0600000000000000" pitchFamily="50" charset="-128"/>
                <a:ea typeface="HG丸ｺﾞｼｯｸM-PRO" panose="020F0600000000000000" pitchFamily="50" charset="-128"/>
              </a:rPr>
              <a:t>2020-2021</a:t>
            </a:r>
            <a:r>
              <a:rPr lang="ja-JP" altLang="en-US" sz="3200" dirty="0">
                <a:latin typeface="HG丸ｺﾞｼｯｸM-PRO" panose="020F0600000000000000" pitchFamily="50" charset="-128"/>
                <a:ea typeface="HG丸ｺﾞｼｯｸM-PRO" panose="020F0600000000000000" pitchFamily="50" charset="-128"/>
              </a:rPr>
              <a:t>年度</a:t>
            </a:r>
            <a:r>
              <a:rPr lang="en-US" altLang="ja-JP" dirty="0">
                <a:latin typeface="HG丸ｺﾞｼｯｸM-PRO" panose="020F0600000000000000" pitchFamily="50" charset="-128"/>
                <a:ea typeface="HG丸ｺﾞｼｯｸM-PRO" panose="020F0600000000000000" pitchFamily="50" charset="-128"/>
              </a:rPr>
              <a:t/>
            </a:r>
            <a:br>
              <a:rPr lang="en-US" altLang="ja-JP" dirty="0">
                <a:latin typeface="HG丸ｺﾞｼｯｸM-PRO" panose="020F0600000000000000" pitchFamily="50" charset="-128"/>
                <a:ea typeface="HG丸ｺﾞｼｯｸM-PRO" panose="020F0600000000000000" pitchFamily="50" charset="-128"/>
              </a:rPr>
            </a:br>
            <a:r>
              <a:rPr lang="ja-JP" altLang="en-US" b="1" dirty="0">
                <a:latin typeface="HG丸ｺﾞｼｯｸM-PRO" panose="020F0600000000000000" pitchFamily="50" charset="-128"/>
                <a:ea typeface="HG丸ｺﾞｼｯｸM-PRO" panose="020F0600000000000000" pitchFamily="50" charset="-128"/>
              </a:rPr>
              <a:t>ロータリー財団ガイド</a:t>
            </a:r>
          </a:p>
        </p:txBody>
      </p:sp>
      <p:pic>
        <p:nvPicPr>
          <p:cNvPr id="5" name="図 4"/>
          <p:cNvPicPr>
            <a:picLocks noChangeAspect="1"/>
          </p:cNvPicPr>
          <p:nvPr/>
        </p:nvPicPr>
        <p:blipFill>
          <a:blip r:embed="rId3"/>
          <a:stretch>
            <a:fillRect/>
          </a:stretch>
        </p:blipFill>
        <p:spPr>
          <a:xfrm>
            <a:off x="10830223" y="0"/>
            <a:ext cx="1233421" cy="464082"/>
          </a:xfrm>
          <a:prstGeom prst="rect">
            <a:avLst/>
          </a:prstGeom>
        </p:spPr>
      </p:pic>
      <p:pic>
        <p:nvPicPr>
          <p:cNvPr id="6" name="コンテンツ プレースホルダー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212290" y="2404818"/>
            <a:ext cx="3447967" cy="2986458"/>
          </a:xfrm>
        </p:spPr>
      </p:pic>
      <p:sp>
        <p:nvSpPr>
          <p:cNvPr id="10" name="テキスト ボックス 9"/>
          <p:cNvSpPr txBox="1"/>
          <p:nvPr/>
        </p:nvSpPr>
        <p:spPr>
          <a:xfrm>
            <a:off x="7480818" y="5701977"/>
            <a:ext cx="4418740" cy="830997"/>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国際ロータリー第</a:t>
            </a:r>
            <a:r>
              <a:rPr lang="en-US" altLang="ja-JP" sz="2400" dirty="0">
                <a:latin typeface="HG丸ｺﾞｼｯｸM-PRO" panose="020F0600000000000000" pitchFamily="50" charset="-128"/>
                <a:ea typeface="HG丸ｺﾞｼｯｸM-PRO" panose="020F0600000000000000" pitchFamily="50" charset="-128"/>
              </a:rPr>
              <a:t>2630</a:t>
            </a:r>
            <a:r>
              <a:rPr lang="ja-JP" altLang="en-US" sz="2400" dirty="0">
                <a:latin typeface="HG丸ｺﾞｼｯｸM-PRO" panose="020F0600000000000000" pitchFamily="50" charset="-128"/>
                <a:ea typeface="HG丸ｺﾞｼｯｸM-PRO" panose="020F0600000000000000" pitchFamily="50" charset="-128"/>
              </a:rPr>
              <a:t>地区</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ロータリー財団部門委員会 編</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スライド番号プレースホルダー 2">
            <a:extLst>
              <a:ext uri="{FF2B5EF4-FFF2-40B4-BE49-F238E27FC236}">
                <a16:creationId xmlns:a16="http://schemas.microsoft.com/office/drawing/2014/main" id="{6DA58C4F-28CA-454B-A0D2-499F4CAEC498}"/>
              </a:ext>
            </a:extLst>
          </p:cNvPr>
          <p:cNvSpPr>
            <a:spLocks noGrp="1"/>
          </p:cNvSpPr>
          <p:nvPr>
            <p:ph type="sldNum" sz="quarter" idx="12"/>
          </p:nvPr>
        </p:nvSpPr>
        <p:spPr/>
        <p:txBody>
          <a:bodyPr/>
          <a:lstStyle/>
          <a:p>
            <a:fld id="{D9BF9AF0-11B8-4022-87B8-A06825183306}" type="slidenum">
              <a:rPr kumimoji="1" lang="ja-JP" altLang="en-US" smtClean="0"/>
              <a:t>1</a:t>
            </a:fld>
            <a:endParaRPr kumimoji="1" lang="ja-JP" altLang="en-US"/>
          </a:p>
        </p:txBody>
      </p:sp>
    </p:spTree>
    <p:extLst>
      <p:ext uri="{BB962C8B-B14F-4D97-AF65-F5344CB8AC3E}">
        <p14:creationId xmlns:p14="http://schemas.microsoft.com/office/powerpoint/2010/main" val="2788417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E13441D-0EB6-4880-93AE-F77BFA1017F5}"/>
              </a:ext>
            </a:extLst>
          </p:cNvPr>
          <p:cNvSpPr/>
          <p:nvPr/>
        </p:nvSpPr>
        <p:spPr>
          <a:xfrm>
            <a:off x="0" y="0"/>
            <a:ext cx="12192000" cy="95847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4400" b="1" dirty="0">
              <a:latin typeface="HG丸ｺﾞｼｯｸM-PRO" panose="020F0600000000000000" pitchFamily="50" charset="-128"/>
              <a:ea typeface="HG丸ｺﾞｼｯｸM-PRO" panose="020F0600000000000000" pitchFamily="50"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637073818"/>
              </p:ext>
            </p:extLst>
          </p:nvPr>
        </p:nvGraphicFramePr>
        <p:xfrm>
          <a:off x="355894" y="1174501"/>
          <a:ext cx="11480212" cy="5326014"/>
        </p:xfrm>
        <a:graphic>
          <a:graphicData uri="http://schemas.openxmlformats.org/drawingml/2006/table">
            <a:tbl>
              <a:tblPr firstRow="1" bandRow="1">
                <a:tableStyleId>{5C22544A-7EE6-4342-B048-85BDC9FD1C3A}</a:tableStyleId>
              </a:tblPr>
              <a:tblGrid>
                <a:gridCol w="3162558">
                  <a:extLst>
                    <a:ext uri="{9D8B030D-6E8A-4147-A177-3AD203B41FA5}">
                      <a16:colId xmlns:a16="http://schemas.microsoft.com/office/drawing/2014/main" val="20000"/>
                    </a:ext>
                  </a:extLst>
                </a:gridCol>
                <a:gridCol w="4053930">
                  <a:extLst>
                    <a:ext uri="{9D8B030D-6E8A-4147-A177-3AD203B41FA5}">
                      <a16:colId xmlns:a16="http://schemas.microsoft.com/office/drawing/2014/main" val="20001"/>
                    </a:ext>
                  </a:extLst>
                </a:gridCol>
                <a:gridCol w="4263724">
                  <a:extLst>
                    <a:ext uri="{9D8B030D-6E8A-4147-A177-3AD203B41FA5}">
                      <a16:colId xmlns:a16="http://schemas.microsoft.com/office/drawing/2014/main" val="20002"/>
                    </a:ext>
                  </a:extLst>
                </a:gridCol>
              </a:tblGrid>
              <a:tr h="887669">
                <a:tc>
                  <a:txBody>
                    <a:bodyPr/>
                    <a:lstStyle/>
                    <a:p>
                      <a:pPr algn="ct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dirty="0">
                          <a:solidFill>
                            <a:sysClr val="windowText" lastClr="000000"/>
                          </a:solidFill>
                          <a:latin typeface="HG丸ｺﾞｼｯｸM-PRO" panose="020F0600000000000000" pitchFamily="50" charset="-128"/>
                          <a:ea typeface="HG丸ｺﾞｼｯｸM-PRO" panose="020F0600000000000000" pitchFamily="50" charset="-128"/>
                        </a:rPr>
                        <a:t>グローバル補助金奨学生</a:t>
                      </a:r>
                      <a:endParaRPr kumimoji="1" lang="en-US" altLang="ja-JP" sz="2400"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ja-JP" altLang="en-US" sz="2400" dirty="0">
                          <a:solidFill>
                            <a:sysClr val="windowText" lastClr="000000"/>
                          </a:solidFill>
                          <a:latin typeface="HG丸ｺﾞｼｯｸM-PRO" panose="020F0600000000000000" pitchFamily="50" charset="-128"/>
                          <a:ea typeface="HG丸ｺﾞｼｯｸM-PRO" panose="020F0600000000000000" pitchFamily="50" charset="-128"/>
                        </a:rPr>
                        <a:t>地区補助金奨学生</a:t>
                      </a:r>
                      <a:endParaRPr kumimoji="1" lang="en-US" altLang="ja-JP" sz="2400"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887669">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応募時期</a:t>
                      </a:r>
                      <a:endParaRPr kumimoji="1" lang="en-US" altLang="ja-JP" sz="2000" b="1"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１年を通じて随時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地区補助金と同時募集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7669">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専攻分野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６つの重点分野に該当する研究</a:t>
                      </a:r>
                      <a:r>
                        <a:rPr kumimoji="1" lang="ja-JP" altLang="en-US" sz="1800" b="1" dirty="0">
                          <a:solidFill>
                            <a:sysClr val="windowText" lastClr="000000"/>
                          </a:solidFill>
                          <a:latin typeface="HG丸ｺﾞｼｯｸM-PRO" panose="020F0600000000000000" pitchFamily="50" charset="-128"/>
                          <a:ea typeface="HG丸ｺﾞｼｯｸM-PRO" panose="020F0600000000000000" pitchFamily="50" charset="-128"/>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６つの重点分野以外も可</a:t>
                      </a:r>
                      <a:endParaRPr kumimoji="1" lang="en-US" altLang="ja-JP" sz="20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（例えば、芸術分野も可）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7669">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授与金額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３０</a:t>
                      </a:r>
                      <a:r>
                        <a:rPr kumimoji="1" lang="en-US" altLang="ja-JP" sz="2000" b="1"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５００ドル以上</a:t>
                      </a:r>
                      <a:r>
                        <a:rPr kumimoji="1" lang="en-US" altLang="ja-JP" sz="2000" b="1"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1" dirty="0">
                          <a:solidFill>
                            <a:sysClr val="windowText" lastClr="000000"/>
                          </a:solidFill>
                          <a:latin typeface="HG丸ｺﾞｼｯｸM-PRO" panose="020F0600000000000000" pitchFamily="50" charset="-128"/>
                          <a:ea typeface="HG丸ｺﾞｼｯｸM-PRO" panose="020F0600000000000000" pitchFamily="50" charset="-128"/>
                        </a:rPr>
                        <a:t>1</a:t>
                      </a: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０</a:t>
                      </a:r>
                      <a:r>
                        <a:rPr kumimoji="1" lang="en-US" altLang="ja-JP" sz="2000" b="1"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０００ドル以上</a:t>
                      </a:r>
                      <a:r>
                        <a:rPr kumimoji="1" lang="en-US" altLang="ja-JP" sz="2000" b="1"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人</a:t>
                      </a:r>
                      <a:endParaRPr kumimoji="1" lang="en-US" altLang="ja-JP" sz="2000" b="1"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87669">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就学時期と学業レベル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１～４年間　大学院レベル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奨学金授与１年間　大学卒業以上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87669">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調達方法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クラブ拠出金＋地区財団活動資金</a:t>
                      </a:r>
                      <a:endParaRPr kumimoji="1" lang="en-US" altLang="ja-JP" sz="20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＋国際財団活動資金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1" dirty="0">
                          <a:solidFill>
                            <a:sysClr val="windowText" lastClr="000000"/>
                          </a:solidFill>
                          <a:latin typeface="HG丸ｺﾞｼｯｸM-PRO" panose="020F0600000000000000" pitchFamily="50" charset="-128"/>
                          <a:ea typeface="HG丸ｺﾞｼｯｸM-PRO" panose="020F0600000000000000" pitchFamily="50" charset="-128"/>
                        </a:rPr>
                        <a:t>クラブ拠出金＋地区補助金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7" name="テキスト ボックス 6">
            <a:extLst>
              <a:ext uri="{FF2B5EF4-FFF2-40B4-BE49-F238E27FC236}">
                <a16:creationId xmlns:a16="http://schemas.microsoft.com/office/drawing/2014/main" id="{6AB68ED9-A19F-4800-BE6D-487E31E33F2E}"/>
              </a:ext>
            </a:extLst>
          </p:cNvPr>
          <p:cNvSpPr txBox="1"/>
          <p:nvPr/>
        </p:nvSpPr>
        <p:spPr>
          <a:xfrm>
            <a:off x="242949" y="156069"/>
            <a:ext cx="4020579" cy="646331"/>
          </a:xfrm>
          <a:prstGeom prst="rect">
            <a:avLst/>
          </a:prstGeom>
          <a:noFill/>
        </p:spPr>
        <p:txBody>
          <a:bodyPr wrap="square" rtlCol="0">
            <a:spAutoFit/>
          </a:bodyPr>
          <a:lstStyle/>
          <a:p>
            <a:r>
              <a:rPr lang="ja-JP" altLang="en-US" sz="360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７</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奨学金の種類</a:t>
            </a:r>
          </a:p>
        </p:txBody>
      </p:sp>
      <p:sp>
        <p:nvSpPr>
          <p:cNvPr id="2" name="スライド番号プレースホルダー 1"/>
          <p:cNvSpPr>
            <a:spLocks noGrp="1"/>
          </p:cNvSpPr>
          <p:nvPr>
            <p:ph type="sldNum" sz="quarter" idx="12"/>
          </p:nvPr>
        </p:nvSpPr>
        <p:spPr/>
        <p:txBody>
          <a:bodyPr/>
          <a:lstStyle/>
          <a:p>
            <a:fld id="{D9BF9AF0-11B8-4022-87B8-A06825183306}" type="slidenum">
              <a:rPr kumimoji="1" lang="ja-JP" altLang="en-US" smtClean="0"/>
              <a:t>10</a:t>
            </a:fld>
            <a:endParaRPr kumimoji="1" lang="ja-JP" altLang="en-US"/>
          </a:p>
        </p:txBody>
      </p:sp>
    </p:spTree>
    <p:extLst>
      <p:ext uri="{BB962C8B-B14F-4D97-AF65-F5344CB8AC3E}">
        <p14:creationId xmlns:p14="http://schemas.microsoft.com/office/powerpoint/2010/main" val="346161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14">
            <a:extLst>
              <a:ext uri="{FF2B5EF4-FFF2-40B4-BE49-F238E27FC236}">
                <a16:creationId xmlns:a16="http://schemas.microsoft.com/office/drawing/2014/main" id="{88BE033E-CCEC-462F-8C61-286C72D664DA}"/>
              </a:ext>
            </a:extLst>
          </p:cNvPr>
          <p:cNvSpPr/>
          <p:nvPr/>
        </p:nvSpPr>
        <p:spPr>
          <a:xfrm>
            <a:off x="244792" y="1126662"/>
            <a:ext cx="11429013" cy="99388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696258" y="1295556"/>
            <a:ext cx="3143743" cy="617896"/>
          </a:xfrm>
          <a:prstGeom prst="roundRect">
            <a:avLst/>
          </a:prstGeom>
          <a:solidFill>
            <a:srgbClr val="FF8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年次基金寄付</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4413180" y="1311738"/>
            <a:ext cx="3365640" cy="633171"/>
          </a:xfrm>
          <a:prstGeom prst="roundRect">
            <a:avLst/>
          </a:prstGeom>
          <a:solidFill>
            <a:srgbClr val="FF8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恒久基金寄付</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8509946" y="1307836"/>
            <a:ext cx="2551742" cy="640974"/>
          </a:xfrm>
          <a:prstGeom prst="roundRect">
            <a:avLst/>
          </a:prstGeom>
          <a:solidFill>
            <a:srgbClr val="FF8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使途指定寄付</a:t>
            </a:r>
          </a:p>
        </p:txBody>
      </p:sp>
      <p:sp>
        <p:nvSpPr>
          <p:cNvPr id="11" name="下矢印 10"/>
          <p:cNvSpPr/>
          <p:nvPr/>
        </p:nvSpPr>
        <p:spPr>
          <a:xfrm>
            <a:off x="1859137" y="1908313"/>
            <a:ext cx="1141971" cy="850703"/>
          </a:xfrm>
          <a:prstGeom prst="downArrow">
            <a:avLst>
              <a:gd name="adj1" fmla="val 53704"/>
              <a:gd name="adj2" fmla="val 50000"/>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全額</a:t>
            </a:r>
          </a:p>
        </p:txBody>
      </p:sp>
      <p:sp>
        <p:nvSpPr>
          <p:cNvPr id="12" name="下矢印 11"/>
          <p:cNvSpPr/>
          <p:nvPr/>
        </p:nvSpPr>
        <p:spPr>
          <a:xfrm>
            <a:off x="5356772" y="1944910"/>
            <a:ext cx="1256128" cy="832078"/>
          </a:xfrm>
          <a:prstGeom prst="downArrow">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収益の</a:t>
            </a:r>
            <a:r>
              <a:rPr kumimoji="1" lang="en-US" altLang="ja-JP" sz="1400" dirty="0">
                <a:latin typeface="HG丸ｺﾞｼｯｸM-PRO" panose="020F0600000000000000" pitchFamily="50" charset="-128"/>
                <a:ea typeface="HG丸ｺﾞｼｯｸM-PRO" panose="020F0600000000000000" pitchFamily="50" charset="-128"/>
              </a:rPr>
              <a:t>50</a:t>
            </a:r>
            <a:r>
              <a:rPr kumimoji="1" lang="ja-JP" altLang="en-US" sz="1400" dirty="0">
                <a:latin typeface="HG丸ｺﾞｼｯｸM-PRO" panose="020F0600000000000000" pitchFamily="50" charset="-128"/>
                <a:ea typeface="HG丸ｺﾞｼｯｸM-PRO" panose="020F0600000000000000" pitchFamily="50" charset="-128"/>
              </a:rPr>
              <a:t>％</a:t>
            </a:r>
          </a:p>
        </p:txBody>
      </p:sp>
      <p:sp>
        <p:nvSpPr>
          <p:cNvPr id="13" name="角丸四角形 12"/>
          <p:cNvSpPr/>
          <p:nvPr/>
        </p:nvSpPr>
        <p:spPr>
          <a:xfrm>
            <a:off x="530942" y="2787383"/>
            <a:ext cx="6250900" cy="47164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３年後に使用</a:t>
            </a:r>
          </a:p>
        </p:txBody>
      </p:sp>
      <p:sp>
        <p:nvSpPr>
          <p:cNvPr id="15" name="角丸四角形 14"/>
          <p:cNvSpPr/>
          <p:nvPr/>
        </p:nvSpPr>
        <p:spPr>
          <a:xfrm>
            <a:off x="8048958" y="2757620"/>
            <a:ext cx="3612100" cy="100799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●ポリオプラス基金</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●ロータリー平和フェロー</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600" b="1" u="sng" dirty="0">
                <a:solidFill>
                  <a:schemeClr val="tx1"/>
                </a:solidFill>
                <a:latin typeface="HG丸ｺﾞｼｯｸM-PRO" panose="020F0600000000000000" pitchFamily="50" charset="-128"/>
                <a:ea typeface="HG丸ｺﾞｼｯｸM-PRO" panose="020F0600000000000000" pitchFamily="50" charset="-128"/>
              </a:rPr>
              <a:t>ロータリーの六つの重点分野</a:t>
            </a:r>
            <a:endParaRPr kumimoji="1"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下矢印 15"/>
          <p:cNvSpPr/>
          <p:nvPr/>
        </p:nvSpPr>
        <p:spPr>
          <a:xfrm>
            <a:off x="9188245" y="1944909"/>
            <a:ext cx="953628" cy="792744"/>
          </a:xfrm>
          <a:prstGeom prst="downArrow">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8" name="下矢印 17"/>
          <p:cNvSpPr/>
          <p:nvPr/>
        </p:nvSpPr>
        <p:spPr>
          <a:xfrm>
            <a:off x="1820906" y="3317688"/>
            <a:ext cx="980909" cy="615708"/>
          </a:xfrm>
          <a:prstGeom prst="downArrow">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dirty="0">
                <a:latin typeface="HG丸ｺﾞｼｯｸM-PRO" panose="020F0600000000000000" pitchFamily="50" charset="-128"/>
                <a:ea typeface="HG丸ｺﾞｼｯｸM-PRO" panose="020F0600000000000000" pitchFamily="50" charset="-128"/>
              </a:rPr>
              <a:t>50</a:t>
            </a:r>
            <a:r>
              <a:rPr kumimoji="1" lang="ja-JP" altLang="en-US" sz="1600" dirty="0">
                <a:latin typeface="HG丸ｺﾞｼｯｸM-PRO" panose="020F0600000000000000" pitchFamily="50" charset="-128"/>
                <a:ea typeface="HG丸ｺﾞｼｯｸM-PRO" panose="020F0600000000000000" pitchFamily="50" charset="-128"/>
              </a:rPr>
              <a:t>％</a:t>
            </a:r>
          </a:p>
        </p:txBody>
      </p:sp>
      <p:sp>
        <p:nvSpPr>
          <p:cNvPr id="19" name="下矢印 18"/>
          <p:cNvSpPr/>
          <p:nvPr/>
        </p:nvSpPr>
        <p:spPr>
          <a:xfrm>
            <a:off x="5482444" y="3305137"/>
            <a:ext cx="1020164" cy="600227"/>
          </a:xfrm>
          <a:prstGeom prst="downArrow">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dirty="0">
                <a:latin typeface="HG丸ｺﾞｼｯｸM-PRO" panose="020F0600000000000000" pitchFamily="50" charset="-128"/>
                <a:ea typeface="HG丸ｺﾞｼｯｸM-PRO" panose="020F0600000000000000" pitchFamily="50" charset="-128"/>
              </a:rPr>
              <a:t>50</a:t>
            </a:r>
            <a:r>
              <a:rPr kumimoji="1" lang="ja-JP" altLang="en-US" sz="1600" dirty="0">
                <a:latin typeface="HG丸ｺﾞｼｯｸM-PRO" panose="020F0600000000000000" pitchFamily="50" charset="-128"/>
                <a:ea typeface="HG丸ｺﾞｼｯｸM-PRO" panose="020F0600000000000000" pitchFamily="50" charset="-128"/>
              </a:rPr>
              <a:t>％</a:t>
            </a:r>
          </a:p>
        </p:txBody>
      </p:sp>
      <p:sp>
        <p:nvSpPr>
          <p:cNvPr id="20" name="角丸四角形 19"/>
          <p:cNvSpPr/>
          <p:nvPr/>
        </p:nvSpPr>
        <p:spPr>
          <a:xfrm>
            <a:off x="530941" y="3965791"/>
            <a:ext cx="4227315" cy="671329"/>
          </a:xfrm>
          <a:prstGeom prst="roundRect">
            <a:avLst/>
          </a:prstGeom>
          <a:solidFill>
            <a:srgbClr val="F7A81B"/>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地区財団活動資金（ＤＤＦ）</a:t>
            </a:r>
          </a:p>
        </p:txBody>
      </p:sp>
      <p:sp>
        <p:nvSpPr>
          <p:cNvPr id="21" name="角丸四角形 20"/>
          <p:cNvSpPr/>
          <p:nvPr/>
        </p:nvSpPr>
        <p:spPr>
          <a:xfrm>
            <a:off x="4913718" y="3945241"/>
            <a:ext cx="4274527" cy="684711"/>
          </a:xfrm>
          <a:prstGeom prst="roundRect">
            <a:avLst/>
          </a:prstGeom>
          <a:solidFill>
            <a:srgbClr val="F7A81B"/>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国際財団活動資金（ＷＦ）</a:t>
            </a:r>
          </a:p>
        </p:txBody>
      </p:sp>
      <p:sp>
        <p:nvSpPr>
          <p:cNvPr id="22" name="下矢印 21"/>
          <p:cNvSpPr/>
          <p:nvPr/>
        </p:nvSpPr>
        <p:spPr>
          <a:xfrm>
            <a:off x="6781842" y="1944909"/>
            <a:ext cx="828036" cy="1959983"/>
          </a:xfrm>
          <a:prstGeom prst="downArrow">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収益の</a:t>
            </a:r>
            <a:r>
              <a:rPr kumimoji="1" lang="en-US" altLang="ja-JP" sz="1600" dirty="0">
                <a:latin typeface="HG丸ｺﾞｼｯｸM-PRO" panose="020F0600000000000000" pitchFamily="50" charset="-128"/>
                <a:ea typeface="HG丸ｺﾞｼｯｸM-PRO" panose="020F0600000000000000" pitchFamily="50" charset="-128"/>
              </a:rPr>
              <a:t>50</a:t>
            </a:r>
            <a:r>
              <a:rPr kumimoji="1" lang="ja-JP" altLang="en-US" sz="1600" dirty="0">
                <a:latin typeface="HG丸ｺﾞｼｯｸM-PRO" panose="020F0600000000000000" pitchFamily="50" charset="-128"/>
                <a:ea typeface="HG丸ｺﾞｼｯｸM-PRO" panose="020F0600000000000000" pitchFamily="50" charset="-128"/>
              </a:rPr>
              <a:t>％</a:t>
            </a:r>
          </a:p>
        </p:txBody>
      </p:sp>
      <p:sp>
        <p:nvSpPr>
          <p:cNvPr id="23" name="下矢印 22"/>
          <p:cNvSpPr/>
          <p:nvPr/>
        </p:nvSpPr>
        <p:spPr>
          <a:xfrm>
            <a:off x="1742007" y="4707764"/>
            <a:ext cx="1059807" cy="855867"/>
          </a:xfrm>
          <a:prstGeom prst="downArrow">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dirty="0">
                <a:latin typeface="HG丸ｺﾞｼｯｸM-PRO" panose="020F0600000000000000" pitchFamily="50" charset="-128"/>
                <a:ea typeface="HG丸ｺﾞｼｯｸM-PRO" panose="020F0600000000000000" pitchFamily="50" charset="-128"/>
              </a:rPr>
              <a:t>50</a:t>
            </a:r>
            <a:r>
              <a:rPr kumimoji="1" lang="ja-JP" altLang="en-US" sz="16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以内</a:t>
            </a:r>
          </a:p>
        </p:txBody>
      </p:sp>
      <p:sp>
        <p:nvSpPr>
          <p:cNvPr id="24" name="下矢印 23"/>
          <p:cNvSpPr/>
          <p:nvPr/>
        </p:nvSpPr>
        <p:spPr>
          <a:xfrm>
            <a:off x="3840133" y="4688557"/>
            <a:ext cx="1212513" cy="894283"/>
          </a:xfrm>
          <a:prstGeom prst="downArrow">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残り</a:t>
            </a:r>
          </a:p>
        </p:txBody>
      </p:sp>
      <p:sp>
        <p:nvSpPr>
          <p:cNvPr id="25" name="角丸四角形 24"/>
          <p:cNvSpPr/>
          <p:nvPr/>
        </p:nvSpPr>
        <p:spPr>
          <a:xfrm>
            <a:off x="530940" y="5570148"/>
            <a:ext cx="3465873" cy="830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地区補助金</a:t>
            </a:r>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4141609" y="5582840"/>
            <a:ext cx="5249133" cy="81793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グローバル補助金</a:t>
            </a:r>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下矢印 26"/>
          <p:cNvSpPr/>
          <p:nvPr/>
        </p:nvSpPr>
        <p:spPr>
          <a:xfrm>
            <a:off x="5531571" y="4670301"/>
            <a:ext cx="1478829" cy="865808"/>
          </a:xfrm>
          <a:prstGeom prst="downArrow">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上乗せ</a:t>
            </a:r>
          </a:p>
        </p:txBody>
      </p:sp>
      <p:sp>
        <p:nvSpPr>
          <p:cNvPr id="28" name="正方形/長方形 27">
            <a:extLst>
              <a:ext uri="{FF2B5EF4-FFF2-40B4-BE49-F238E27FC236}">
                <a16:creationId xmlns:a16="http://schemas.microsoft.com/office/drawing/2014/main" id="{6C184706-636F-4A10-ABA3-0C7819F7CC70}"/>
              </a:ext>
            </a:extLst>
          </p:cNvPr>
          <p:cNvSpPr/>
          <p:nvPr/>
        </p:nvSpPr>
        <p:spPr>
          <a:xfrm>
            <a:off x="0" y="-9762"/>
            <a:ext cx="12192000" cy="102041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6A19B854-0149-4FD6-A948-6FC714B03977}"/>
              </a:ext>
            </a:extLst>
          </p:cNvPr>
          <p:cNvSpPr txBox="1"/>
          <p:nvPr/>
        </p:nvSpPr>
        <p:spPr>
          <a:xfrm>
            <a:off x="229809" y="161794"/>
            <a:ext cx="9056893" cy="646331"/>
          </a:xfrm>
          <a:prstGeom prst="rect">
            <a:avLst/>
          </a:prstGeom>
          <a:noFill/>
        </p:spPr>
        <p:txBody>
          <a:bodyPr wrap="square" rtlCol="0">
            <a:spAutoFit/>
          </a:bodyPr>
          <a:lstStyle/>
          <a:p>
            <a:r>
              <a:rPr lang="en-US" altLang="ja-JP" sz="360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8</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寄付金と補助金のフローチャート</a:t>
            </a:r>
          </a:p>
        </p:txBody>
      </p:sp>
      <p:sp>
        <p:nvSpPr>
          <p:cNvPr id="2" name="スライド番号プレースホルダー 1"/>
          <p:cNvSpPr>
            <a:spLocks noGrp="1"/>
          </p:cNvSpPr>
          <p:nvPr>
            <p:ph type="sldNum" sz="quarter" idx="12"/>
          </p:nvPr>
        </p:nvSpPr>
        <p:spPr/>
        <p:txBody>
          <a:bodyPr/>
          <a:lstStyle/>
          <a:p>
            <a:fld id="{D9BF9AF0-11B8-4022-87B8-A06825183306}" type="slidenum">
              <a:rPr kumimoji="1" lang="ja-JP" altLang="en-US" smtClean="0"/>
              <a:t>11</a:t>
            </a:fld>
            <a:endParaRPr kumimoji="1" lang="ja-JP" altLang="en-US"/>
          </a:p>
        </p:txBody>
      </p:sp>
    </p:spTree>
    <p:extLst>
      <p:ext uri="{BB962C8B-B14F-4D97-AF65-F5344CB8AC3E}">
        <p14:creationId xmlns:p14="http://schemas.microsoft.com/office/powerpoint/2010/main" val="13561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BF9AF0-11B8-4022-87B8-A06825183306}" type="slidenum">
              <a:rPr kumimoji="1" lang="ja-JP" altLang="en-US" smtClean="0"/>
              <a:t>12</a:t>
            </a:fld>
            <a:endParaRPr kumimoji="1" lang="ja-JP" altLang="en-US"/>
          </a:p>
        </p:txBody>
      </p:sp>
      <p:sp>
        <p:nvSpPr>
          <p:cNvPr id="3" name="正方形/長方形 2">
            <a:extLst>
              <a:ext uri="{FF2B5EF4-FFF2-40B4-BE49-F238E27FC236}">
                <a16:creationId xmlns:a16="http://schemas.microsoft.com/office/drawing/2014/main" id="{DE13441D-0EB6-4880-93AE-F77BFA1017F5}"/>
              </a:ext>
            </a:extLst>
          </p:cNvPr>
          <p:cNvSpPr/>
          <p:nvPr/>
        </p:nvSpPr>
        <p:spPr>
          <a:xfrm>
            <a:off x="0" y="0"/>
            <a:ext cx="12192000" cy="102041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6AB68ED9-A19F-4800-BE6D-487E31E33F2E}"/>
              </a:ext>
            </a:extLst>
          </p:cNvPr>
          <p:cNvSpPr txBox="1"/>
          <p:nvPr/>
        </p:nvSpPr>
        <p:spPr>
          <a:xfrm>
            <a:off x="-400783" y="160777"/>
            <a:ext cx="11479091" cy="646331"/>
          </a:xfrm>
          <a:prstGeom prst="rect">
            <a:avLst/>
          </a:prstGeom>
          <a:noFill/>
        </p:spPr>
        <p:txBody>
          <a:bodyPr wrap="square" rtlCol="0">
            <a:spAutoFit/>
          </a:bodyPr>
          <a:lstStyle/>
          <a:p>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en-US" altLang="ja-JP" sz="360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9</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ポリオ根絶活動について</a:t>
            </a:r>
          </a:p>
        </p:txBody>
      </p:sp>
      <p:pic>
        <p:nvPicPr>
          <p:cNvPr id="6" name="図 5">
            <a:extLst>
              <a:ext uri="{FF2B5EF4-FFF2-40B4-BE49-F238E27FC236}">
                <a16:creationId xmlns:a16="http://schemas.microsoft.com/office/drawing/2014/main" id="{4D60005A-C3EB-466C-92CD-DA9ED1AA0C90}"/>
              </a:ext>
            </a:extLst>
          </p:cNvPr>
          <p:cNvPicPr>
            <a:picLocks noChangeAspect="1"/>
          </p:cNvPicPr>
          <p:nvPr/>
        </p:nvPicPr>
        <p:blipFill>
          <a:blip r:embed="rId3"/>
          <a:stretch>
            <a:fillRect/>
          </a:stretch>
        </p:blipFill>
        <p:spPr>
          <a:xfrm>
            <a:off x="838200" y="1228095"/>
            <a:ext cx="3833553" cy="5156530"/>
          </a:xfrm>
          <a:prstGeom prst="rect">
            <a:avLst/>
          </a:prstGeom>
        </p:spPr>
      </p:pic>
      <p:sp>
        <p:nvSpPr>
          <p:cNvPr id="8" name="正方形/長方形 7">
            <a:extLst>
              <a:ext uri="{FF2B5EF4-FFF2-40B4-BE49-F238E27FC236}">
                <a16:creationId xmlns:a16="http://schemas.microsoft.com/office/drawing/2014/main" id="{FEC043DE-47CF-4B40-AE93-DF1569339AD5}"/>
              </a:ext>
            </a:extLst>
          </p:cNvPr>
          <p:cNvSpPr/>
          <p:nvPr/>
        </p:nvSpPr>
        <p:spPr>
          <a:xfrm>
            <a:off x="5536274" y="1541059"/>
            <a:ext cx="6972881" cy="923330"/>
          </a:xfrm>
          <a:prstGeom prst="rect">
            <a:avLst/>
          </a:prstGeom>
        </p:spPr>
        <p:txBody>
          <a:bodyPr wrap="square">
            <a:spAutoFit/>
          </a:bodyPr>
          <a:lstStyle/>
          <a:p>
            <a:pPr>
              <a:lnSpc>
                <a:spcPct val="150000"/>
              </a:lnSpc>
            </a:pPr>
            <a:r>
              <a:rPr lang="ja-JP" altLang="en-US" sz="36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「ポリオ」という病気</a:t>
            </a:r>
          </a:p>
        </p:txBody>
      </p:sp>
      <p:sp>
        <p:nvSpPr>
          <p:cNvPr id="10" name="正方形/長方形 9">
            <a:extLst>
              <a:ext uri="{FF2B5EF4-FFF2-40B4-BE49-F238E27FC236}">
                <a16:creationId xmlns:a16="http://schemas.microsoft.com/office/drawing/2014/main" id="{2BC51D1C-89F2-4B28-AE37-7A7BA8F2E6EB}"/>
              </a:ext>
            </a:extLst>
          </p:cNvPr>
          <p:cNvSpPr/>
          <p:nvPr/>
        </p:nvSpPr>
        <p:spPr>
          <a:xfrm>
            <a:off x="5089380" y="2608448"/>
            <a:ext cx="6498562" cy="3323987"/>
          </a:xfrm>
          <a:prstGeom prst="rect">
            <a:avLst/>
          </a:prstGeom>
        </p:spPr>
        <p:txBody>
          <a:bodyPr wrap="square">
            <a:spAutoFit/>
          </a:bodyPr>
          <a:lstStyle/>
          <a:p>
            <a:pPr>
              <a:lnSpc>
                <a:spcPct val="150000"/>
              </a:lnSpc>
            </a:pPr>
            <a:r>
              <a:rPr lang="ja-JP" altLang="en-US" sz="28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ポリオ（急性灰白髄炎）は非常に感染性の高い病気であり、特に感染しやすいのは５歳未満の子どもです。</a:t>
            </a:r>
            <a:endParaRPr lang="en-US" altLang="ja-JP" sz="28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cs typeface="メイリオ" panose="020B0604030504040204" pitchFamily="50" charset="-128"/>
              </a:rPr>
              <a:t>日本では一般に「小児まひ」と呼ばれることもあります。</a:t>
            </a:r>
            <a:endPar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2738809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BF9AF0-11B8-4022-87B8-A06825183306}" type="slidenum">
              <a:rPr kumimoji="1" lang="ja-JP" altLang="en-US" smtClean="0"/>
              <a:t>13</a:t>
            </a:fld>
            <a:endParaRPr kumimoji="1" lang="ja-JP" altLang="en-US"/>
          </a:p>
        </p:txBody>
      </p:sp>
      <p:sp>
        <p:nvSpPr>
          <p:cNvPr id="3" name="正方形/長方形 2">
            <a:extLst>
              <a:ext uri="{FF2B5EF4-FFF2-40B4-BE49-F238E27FC236}">
                <a16:creationId xmlns:a16="http://schemas.microsoft.com/office/drawing/2014/main" id="{DE13441D-0EB6-4880-93AE-F77BFA1017F5}"/>
              </a:ext>
            </a:extLst>
          </p:cNvPr>
          <p:cNvSpPr/>
          <p:nvPr/>
        </p:nvSpPr>
        <p:spPr>
          <a:xfrm>
            <a:off x="0" y="0"/>
            <a:ext cx="12192000" cy="102041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6AB68ED9-A19F-4800-BE6D-487E31E33F2E}"/>
              </a:ext>
            </a:extLst>
          </p:cNvPr>
          <p:cNvSpPr txBox="1"/>
          <p:nvPr/>
        </p:nvSpPr>
        <p:spPr>
          <a:xfrm>
            <a:off x="-400783" y="160777"/>
            <a:ext cx="11479091" cy="1200329"/>
          </a:xfrm>
          <a:prstGeom prst="rect">
            <a:avLst/>
          </a:prstGeom>
          <a:noFill/>
        </p:spPr>
        <p:txBody>
          <a:bodyPr wrap="square" rtlCol="0">
            <a:spAutoFit/>
          </a:bodyPr>
          <a:lstStyle/>
          <a:p>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en-US" altLang="ja-JP" sz="360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10</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アフリカで根絶宣言、残るは南アジアの</a:t>
            </a:r>
            <a:r>
              <a:rPr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２国</a:t>
            </a:r>
            <a:endParaRPr lang="en-US" altLang="ja-JP"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正方形/長方形 4"/>
          <p:cNvSpPr/>
          <p:nvPr/>
        </p:nvSpPr>
        <p:spPr>
          <a:xfrm>
            <a:off x="749643" y="3784926"/>
            <a:ext cx="10997514" cy="1484381"/>
          </a:xfrm>
          <a:prstGeom prst="rect">
            <a:avLst/>
          </a:prstGeom>
        </p:spPr>
        <p:txBody>
          <a:bodyPr wrap="square">
            <a:spAutoFit/>
          </a:bodyPr>
          <a:lstStyle/>
          <a:p>
            <a:pPr>
              <a:lnSpc>
                <a:spcPts val="3800"/>
              </a:lnSpc>
            </a:pP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この</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快挙は数十年にわたり根絶活動を推進してきた世界中の無数のロータリアンとパートナー団体（</a:t>
            </a:r>
            <a:r>
              <a:rPr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WHO</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UNICEF</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CDC</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（米国疾病対策センター）・ビル＆メリンダ ゲイツ財団 </a:t>
            </a:r>
            <a:r>
              <a:rPr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etc.</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）の大きな成果です</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 name="正方形/長方形 5"/>
          <p:cNvSpPr/>
          <p:nvPr/>
        </p:nvSpPr>
        <p:spPr>
          <a:xfrm>
            <a:off x="749643" y="1149658"/>
            <a:ext cx="10997514" cy="2528897"/>
          </a:xfrm>
          <a:prstGeom prst="rect">
            <a:avLst/>
          </a:prstGeom>
        </p:spPr>
        <p:txBody>
          <a:bodyPr wrap="square">
            <a:spAutoFit/>
          </a:bodyPr>
          <a:lstStyle/>
          <a:p>
            <a:pPr>
              <a:lnSpc>
                <a:spcPts val="3800"/>
              </a:lnSpc>
            </a:pPr>
            <a:r>
              <a:rPr lang="en-US" altLang="ja-JP" sz="2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2020</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年</a:t>
            </a:r>
            <a:r>
              <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8</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月</a:t>
            </a:r>
            <a:r>
              <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25</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日新型コロナウイルス流行の中、</a:t>
            </a:r>
            <a:r>
              <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WHO</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より</a:t>
            </a:r>
            <a:r>
              <a:rPr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アフリカ地域の野生型ポリオ根絶宣言</a:t>
            </a:r>
            <a:r>
              <a:rPr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という久しぶりに明るいニュースが発表されました。</a:t>
            </a:r>
          </a:p>
          <a:p>
            <a:pPr>
              <a:lnSpc>
                <a:spcPts val="3800"/>
              </a:lnSpc>
            </a:pP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1979</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年ロータリークラブがフィリピンで</a:t>
            </a:r>
            <a:r>
              <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600</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万人以上の子供達にポリオワクチンを投与して以来、また一歩大きくポリオフリーの世界に近づくことができました</a:t>
            </a:r>
            <a:r>
              <a:rPr lang="ja-JP" altLang="en-US" sz="2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正方形/長方形 6"/>
          <p:cNvSpPr/>
          <p:nvPr/>
        </p:nvSpPr>
        <p:spPr>
          <a:xfrm>
            <a:off x="749643" y="5445570"/>
            <a:ext cx="10997514" cy="997068"/>
          </a:xfrm>
          <a:prstGeom prst="rect">
            <a:avLst/>
          </a:prstGeom>
        </p:spPr>
        <p:txBody>
          <a:bodyPr wrap="square">
            <a:spAutoFit/>
          </a:bodyPr>
          <a:lstStyle/>
          <a:p>
            <a:pPr>
              <a:lnSpc>
                <a:spcPts val="3800"/>
              </a:lnSpc>
            </a:pPr>
            <a:r>
              <a:rPr lang="ja-JP" altLang="en-US" sz="2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ポリオ</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根絶のために築かれたこのネットワーク（</a:t>
            </a:r>
            <a:r>
              <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GPEI</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）は</a:t>
            </a:r>
            <a:r>
              <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2014</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年のエボラ出血熱の封じ込めや、今回の新型コロナウイルス対策にも役立てられています。</a:t>
            </a:r>
          </a:p>
        </p:txBody>
      </p:sp>
    </p:spTree>
    <p:extLst>
      <p:ext uri="{BB962C8B-B14F-4D97-AF65-F5344CB8AC3E}">
        <p14:creationId xmlns:p14="http://schemas.microsoft.com/office/powerpoint/2010/main" val="1078573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a:extLst>
              <a:ext uri="{FF2B5EF4-FFF2-40B4-BE49-F238E27FC236}">
                <a16:creationId xmlns:a16="http://schemas.microsoft.com/office/drawing/2014/main" id="{7F3A3330-3EFB-4DBE-8015-D3D1826A60A3}"/>
              </a:ext>
            </a:extLst>
          </p:cNvPr>
          <p:cNvGraphicFramePr>
            <a:graphicFrameLocks noGrp="1"/>
          </p:cNvGraphicFramePr>
          <p:nvPr>
            <p:extLst/>
          </p:nvPr>
        </p:nvGraphicFramePr>
        <p:xfrm>
          <a:off x="343403" y="1531345"/>
          <a:ext cx="7110321" cy="4298275"/>
        </p:xfrm>
        <a:graphic>
          <a:graphicData uri="http://schemas.openxmlformats.org/drawingml/2006/table">
            <a:tbl>
              <a:tblPr firstRow="1" bandRow="1">
                <a:tableStyleId>{FABFCF23-3B69-468F-B69F-88F6DE6A72F2}</a:tableStyleId>
              </a:tblPr>
              <a:tblGrid>
                <a:gridCol w="2059680">
                  <a:extLst>
                    <a:ext uri="{9D8B030D-6E8A-4147-A177-3AD203B41FA5}">
                      <a16:colId xmlns:a16="http://schemas.microsoft.com/office/drawing/2014/main" val="20000"/>
                    </a:ext>
                  </a:extLst>
                </a:gridCol>
                <a:gridCol w="1403652">
                  <a:extLst>
                    <a:ext uri="{9D8B030D-6E8A-4147-A177-3AD203B41FA5}">
                      <a16:colId xmlns:a16="http://schemas.microsoft.com/office/drawing/2014/main" val="20001"/>
                    </a:ext>
                  </a:extLst>
                </a:gridCol>
                <a:gridCol w="1215663">
                  <a:extLst>
                    <a:ext uri="{9D8B030D-6E8A-4147-A177-3AD203B41FA5}">
                      <a16:colId xmlns:a16="http://schemas.microsoft.com/office/drawing/2014/main" val="3351370969"/>
                    </a:ext>
                  </a:extLst>
                </a:gridCol>
                <a:gridCol w="1215663">
                  <a:extLst>
                    <a:ext uri="{9D8B030D-6E8A-4147-A177-3AD203B41FA5}">
                      <a16:colId xmlns:a16="http://schemas.microsoft.com/office/drawing/2014/main" val="3764921345"/>
                    </a:ext>
                  </a:extLst>
                </a:gridCol>
                <a:gridCol w="1215663">
                  <a:extLst>
                    <a:ext uri="{9D8B030D-6E8A-4147-A177-3AD203B41FA5}">
                      <a16:colId xmlns:a16="http://schemas.microsoft.com/office/drawing/2014/main" val="20002"/>
                    </a:ext>
                  </a:extLst>
                </a:gridCol>
              </a:tblGrid>
              <a:tr h="931442">
                <a:tc>
                  <a:txBody>
                    <a:bodyPr/>
                    <a:lstStyle/>
                    <a:p>
                      <a:pPr algn="ctr"/>
                      <a:r>
                        <a:rPr kumimoji="1" lang="ja-JP" altLang="en-US" sz="2400" dirty="0">
                          <a:solidFill>
                            <a:schemeClr val="bg1"/>
                          </a:solidFill>
                          <a:latin typeface="HG丸ｺﾞｼｯｸM-PRO" panose="020F0600000000000000" pitchFamily="50" charset="-128"/>
                          <a:ea typeface="HG丸ｺﾞｼｯｸM-PRO" panose="020F0600000000000000" pitchFamily="50" charset="-128"/>
                        </a:rPr>
                        <a:t>国　名</a:t>
                      </a:r>
                      <a:endParaRPr kumimoji="1" lang="ja-JP" altLang="en-US" sz="2800" dirty="0">
                        <a:solidFill>
                          <a:schemeClr val="bg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kumimoji="1" lang="en-US" altLang="ja-JP" sz="1800" dirty="0">
                          <a:solidFill>
                            <a:schemeClr val="bg1"/>
                          </a:solidFill>
                          <a:latin typeface="HG丸ｺﾞｼｯｸM-PRO" panose="020F0600000000000000" pitchFamily="50" charset="-128"/>
                          <a:ea typeface="HG丸ｺﾞｼｯｸM-PRO" panose="020F0600000000000000" pitchFamily="50" charset="-128"/>
                        </a:rPr>
                        <a:t>2020</a:t>
                      </a:r>
                    </a:p>
                    <a:p>
                      <a:pPr algn="ctr"/>
                      <a:r>
                        <a:rPr kumimoji="1" lang="en-US" altLang="ja-JP" sz="1800" dirty="0">
                          <a:solidFill>
                            <a:schemeClr val="bg1"/>
                          </a:solidFill>
                          <a:latin typeface="HG丸ｺﾞｼｯｸM-PRO" panose="020F0600000000000000" pitchFamily="50" charset="-128"/>
                          <a:ea typeface="HG丸ｺﾞｼｯｸM-PRO" panose="020F0600000000000000" pitchFamily="50" charset="-128"/>
                        </a:rPr>
                        <a:t>9/22</a:t>
                      </a:r>
                      <a:r>
                        <a:rPr kumimoji="1" lang="ja-JP" altLang="en-US" sz="1800" dirty="0">
                          <a:solidFill>
                            <a:schemeClr val="bg1"/>
                          </a:solidFill>
                          <a:latin typeface="HG丸ｺﾞｼｯｸM-PRO" panose="020F0600000000000000" pitchFamily="50" charset="-128"/>
                          <a:ea typeface="HG丸ｺﾞｼｯｸM-PRO" panose="020F0600000000000000" pitchFamily="50" charset="-128"/>
                        </a:rPr>
                        <a:t>現在</a:t>
                      </a:r>
                      <a:endParaRPr kumimoji="1" lang="en-US" altLang="ja-JP" sz="1400" dirty="0">
                        <a:solidFill>
                          <a:schemeClr val="bg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kumimoji="1" lang="en-US" altLang="ja-JP" sz="2000" dirty="0">
                          <a:solidFill>
                            <a:schemeClr val="bg1"/>
                          </a:solidFill>
                          <a:latin typeface="HG丸ｺﾞｼｯｸM-PRO" panose="020F0600000000000000" pitchFamily="50" charset="-128"/>
                          <a:ea typeface="HG丸ｺﾞｼｯｸM-PRO" panose="020F0600000000000000" pitchFamily="50" charset="-128"/>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kumimoji="1" lang="en-US" altLang="ja-JP" sz="2000" dirty="0">
                          <a:solidFill>
                            <a:schemeClr val="bg1"/>
                          </a:solidFill>
                          <a:latin typeface="HG丸ｺﾞｼｯｸM-PRO" panose="020F0600000000000000" pitchFamily="50" charset="-128"/>
                          <a:ea typeface="HG丸ｺﾞｼｯｸM-PRO" panose="020F0600000000000000" pitchFamily="50" charset="-128"/>
                        </a:rPr>
                        <a:t>2018</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kumimoji="1" lang="en-US" altLang="ja-JP" sz="2000" dirty="0">
                          <a:solidFill>
                            <a:schemeClr val="bg1"/>
                          </a:solidFill>
                          <a:latin typeface="HG丸ｺﾞｼｯｸM-PRO" panose="020F0600000000000000" pitchFamily="50" charset="-128"/>
                          <a:ea typeface="HG丸ｺﾞｼｯｸM-PRO" panose="020F0600000000000000" pitchFamily="50" charset="-128"/>
                        </a:rPr>
                        <a:t>2017</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0000"/>
                  </a:ext>
                </a:extLst>
              </a:tr>
              <a:tr h="830111">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パキスタン</a:t>
                      </a:r>
                      <a:endParaRPr kumimoji="1" lang="en-US" altLang="ja-JP" sz="20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1">
                          <a:latin typeface="HG丸ｺﾞｼｯｸM-PRO" panose="020F0600000000000000" pitchFamily="50" charset="-128"/>
                          <a:ea typeface="HG丸ｺﾞｼｯｸM-PRO" panose="020F0600000000000000" pitchFamily="50" charset="-128"/>
                        </a:rPr>
                        <a:t>73</a:t>
                      </a:r>
                      <a:endParaRPr kumimoji="1" lang="en-US" altLang="ja-JP"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1">
                          <a:latin typeface="HG丸ｺﾞｼｯｸM-PRO" panose="020F0600000000000000" pitchFamily="50" charset="-128"/>
                          <a:ea typeface="HG丸ｺﾞｼｯｸM-PRO" panose="020F0600000000000000" pitchFamily="50" charset="-128"/>
                        </a:rPr>
                        <a:t>147</a:t>
                      </a:r>
                      <a:endParaRPr kumimoji="1" lang="en-US" altLang="ja-JP"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1">
                          <a:latin typeface="HG丸ｺﾞｼｯｸM-PRO" panose="020F0600000000000000" pitchFamily="50" charset="-128"/>
                          <a:ea typeface="HG丸ｺﾞｼｯｸM-PRO" panose="020F0600000000000000" pitchFamily="50" charset="-128"/>
                        </a:rPr>
                        <a:t>12</a:t>
                      </a:r>
                      <a:endParaRPr kumimoji="1" lang="en-US" altLang="ja-JP"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1">
                          <a:latin typeface="HG丸ｺﾞｼｯｸM-PRO" panose="020F0600000000000000" pitchFamily="50" charset="-128"/>
                          <a:ea typeface="HG丸ｺﾞｼｯｸM-PRO" panose="020F0600000000000000" pitchFamily="50" charset="-128"/>
                        </a:rPr>
                        <a:t>8</a:t>
                      </a:r>
                      <a:endParaRPr kumimoji="1" lang="en-US" altLang="ja-JP"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30111">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アフガニスタン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HG丸ｺﾞｼｯｸM-PRO" panose="020F0600000000000000" pitchFamily="50" charset="-128"/>
                          <a:ea typeface="HG丸ｺﾞｼｯｸM-PRO" panose="020F0600000000000000" pitchFamily="50" charset="-128"/>
                        </a:rPr>
                        <a:t>47</a:t>
                      </a:r>
                      <a:endParaRPr kumimoji="1" lang="ja-JP" altLang="en-US"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HG丸ｺﾞｼｯｸM-PRO" panose="020F0600000000000000" pitchFamily="50" charset="-128"/>
                          <a:ea typeface="HG丸ｺﾞｼｯｸM-PRO" panose="020F0600000000000000" pitchFamily="50" charset="-128"/>
                        </a:rPr>
                        <a:t>29</a:t>
                      </a:r>
                      <a:endParaRPr kumimoji="1" lang="ja-JP" altLang="en-US"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a:latin typeface="HG丸ｺﾞｼｯｸM-PRO" panose="020F0600000000000000" pitchFamily="50" charset="-128"/>
                          <a:ea typeface="HG丸ｺﾞｼｯｸM-PRO" panose="020F0600000000000000" pitchFamily="50" charset="-128"/>
                        </a:rPr>
                        <a:t>21</a:t>
                      </a:r>
                      <a:endParaRPr kumimoji="1" lang="en-US" altLang="ja-JP"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a:latin typeface="HG丸ｺﾞｼｯｸM-PRO" panose="020F0600000000000000" pitchFamily="50" charset="-128"/>
                          <a:ea typeface="HG丸ｺﾞｼｯｸM-PRO" panose="020F0600000000000000" pitchFamily="50" charset="-128"/>
                        </a:rPr>
                        <a:t>14</a:t>
                      </a:r>
                      <a:endParaRPr kumimoji="1" lang="ja-JP" altLang="en-US"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0111">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ナイジェリア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根絶！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1" dirty="0">
                          <a:latin typeface="HG丸ｺﾞｼｯｸM-PRO" panose="020F0600000000000000" pitchFamily="50" charset="-128"/>
                          <a:ea typeface="HG丸ｺﾞｼｯｸM-PRO" panose="020F0600000000000000"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1" dirty="0">
                          <a:latin typeface="HG丸ｺﾞｼｯｸM-PRO" panose="020F0600000000000000" pitchFamily="50" charset="-128"/>
                          <a:ea typeface="HG丸ｺﾞｼｯｸM-PRO" panose="020F0600000000000000"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1" dirty="0">
                          <a:latin typeface="HG丸ｺﾞｼｯｸM-PRO" panose="020F0600000000000000" pitchFamily="50" charset="-128"/>
                          <a:ea typeface="HG丸ｺﾞｼｯｸM-PRO" panose="020F0600000000000000" pitchFamily="50" charset="-128"/>
                        </a:rPr>
                        <a:t>0</a:t>
                      </a:r>
                      <a:endParaRPr kumimoji="1" lang="ja-JP" altLang="en-US"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76500">
                <a:tc>
                  <a:txBody>
                    <a:bodyPr/>
                    <a:lstStyle/>
                    <a:p>
                      <a:pPr algn="ctr"/>
                      <a:r>
                        <a:rPr kumimoji="1" lang="ja-JP" altLang="en-US" sz="2400" b="1" dirty="0">
                          <a:latin typeface="HG丸ｺﾞｼｯｸM-PRO" panose="020F0600000000000000" pitchFamily="50" charset="-128"/>
                          <a:ea typeface="HG丸ｺﾞｼｯｸM-PRO" panose="020F0600000000000000" pitchFamily="50" charset="-128"/>
                        </a:rPr>
                        <a:t>世界合計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kumimoji="1" lang="en-US" altLang="ja-JP" sz="2400" b="1" dirty="0">
                          <a:latin typeface="HG丸ｺﾞｼｯｸM-PRO" panose="020F0600000000000000" pitchFamily="50" charset="-128"/>
                          <a:ea typeface="HG丸ｺﾞｼｯｸM-PRO" panose="020F0600000000000000" pitchFamily="50" charset="-128"/>
                        </a:rPr>
                        <a:t>120</a:t>
                      </a:r>
                      <a:endParaRPr kumimoji="1" lang="ja-JP" altLang="en-US"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kumimoji="1" lang="en-US" altLang="ja-JP" sz="2400" b="1" dirty="0">
                          <a:latin typeface="HG丸ｺﾞｼｯｸM-PRO" panose="020F0600000000000000" pitchFamily="50" charset="-128"/>
                          <a:ea typeface="HG丸ｺﾞｼｯｸM-PRO" panose="020F0600000000000000" pitchFamily="50" charset="-128"/>
                        </a:rPr>
                        <a:t>176</a:t>
                      </a:r>
                      <a:endParaRPr kumimoji="1" lang="ja-JP" altLang="en-US"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kumimoji="1" lang="en-US" altLang="ja-JP" sz="2400" b="1" dirty="0">
                          <a:latin typeface="HG丸ｺﾞｼｯｸM-PRO" panose="020F0600000000000000" pitchFamily="50" charset="-128"/>
                          <a:ea typeface="HG丸ｺﾞｼｯｸM-PRO" panose="020F0600000000000000" pitchFamily="50" charset="-128"/>
                        </a:rPr>
                        <a:t>33</a:t>
                      </a:r>
                      <a:endParaRPr kumimoji="1" lang="ja-JP" altLang="en-US"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kumimoji="1" lang="en-US" altLang="ja-JP" sz="2400" b="1" dirty="0">
                          <a:latin typeface="HG丸ｺﾞｼｯｸM-PRO" panose="020F0600000000000000" pitchFamily="50" charset="-128"/>
                          <a:ea typeface="HG丸ｺﾞｼｯｸM-PRO" panose="020F0600000000000000" pitchFamily="50" charset="-128"/>
                        </a:rPr>
                        <a:t>22</a:t>
                      </a:r>
                      <a:endParaRPr kumimoji="1" lang="ja-JP" altLang="en-US" sz="24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bl>
          </a:graphicData>
        </a:graphic>
      </p:graphicFrame>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40542" t="59070" r="36322" b="27058"/>
          <a:stretch/>
        </p:blipFill>
        <p:spPr>
          <a:xfrm>
            <a:off x="7455062" y="1531345"/>
            <a:ext cx="4379996" cy="3723701"/>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58" t="82222"/>
          <a:stretch/>
        </p:blipFill>
        <p:spPr>
          <a:xfrm>
            <a:off x="7453723" y="5175916"/>
            <a:ext cx="4383855" cy="653704"/>
          </a:xfrm>
          <a:prstGeom prst="rect">
            <a:avLst/>
          </a:prstGeom>
        </p:spPr>
      </p:pic>
      <p:sp>
        <p:nvSpPr>
          <p:cNvPr id="6" name="正方形/長方形 5">
            <a:extLst>
              <a:ext uri="{FF2B5EF4-FFF2-40B4-BE49-F238E27FC236}">
                <a16:creationId xmlns:a16="http://schemas.microsoft.com/office/drawing/2014/main" id="{DE13441D-0EB6-4880-93AE-F77BFA1017F5}"/>
              </a:ext>
            </a:extLst>
          </p:cNvPr>
          <p:cNvSpPr/>
          <p:nvPr/>
        </p:nvSpPr>
        <p:spPr>
          <a:xfrm>
            <a:off x="0" y="0"/>
            <a:ext cx="12192000" cy="102041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6AB68ED9-A19F-4800-BE6D-487E31E33F2E}"/>
              </a:ext>
            </a:extLst>
          </p:cNvPr>
          <p:cNvSpPr txBox="1"/>
          <p:nvPr/>
        </p:nvSpPr>
        <p:spPr>
          <a:xfrm>
            <a:off x="-400783" y="160777"/>
            <a:ext cx="11479091" cy="646331"/>
          </a:xfrm>
          <a:prstGeom prst="rect">
            <a:avLst/>
          </a:prstGeom>
          <a:noFill/>
        </p:spPr>
        <p:txBody>
          <a:bodyPr wrap="square" rtlCol="0">
            <a:spAutoFit/>
          </a:bodyPr>
          <a:lstStyle/>
          <a:p>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en-US" altLang="ja-JP" sz="360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11</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野生株によるポリオ症例数</a:t>
            </a:r>
          </a:p>
        </p:txBody>
      </p:sp>
    </p:spTree>
    <p:extLst>
      <p:ext uri="{BB962C8B-B14F-4D97-AF65-F5344CB8AC3E}">
        <p14:creationId xmlns:p14="http://schemas.microsoft.com/office/powerpoint/2010/main" val="12099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34652" y="2916604"/>
            <a:ext cx="10922695" cy="1139869"/>
          </a:xfrm>
          <a:solidFill>
            <a:srgbClr val="0000FF"/>
          </a:solidFill>
        </p:spPr>
        <p:txBody>
          <a:bodyPr anchor="ctr">
            <a:normAutofit/>
          </a:bodyPr>
          <a:lstStyle/>
          <a:p>
            <a:r>
              <a:rPr lang="ja-JP" altLang="en-US" sz="4800" b="1" dirty="0">
                <a:solidFill>
                  <a:schemeClr val="bg1"/>
                </a:solidFill>
                <a:latin typeface="HG丸ｺﾞｼｯｸM-PRO" panose="020F0600000000000000" pitchFamily="50" charset="-128"/>
                <a:ea typeface="HG丸ｺﾞｼｯｸM-PRO" panose="020F0600000000000000" pitchFamily="50" charset="-128"/>
              </a:rPr>
              <a:t>「世界でよいことをしよう」</a:t>
            </a:r>
          </a:p>
        </p:txBody>
      </p:sp>
      <p:pic>
        <p:nvPicPr>
          <p:cNvPr id="4" name="図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4444" y="571827"/>
            <a:ext cx="3410553" cy="1675434"/>
          </a:xfrm>
          <a:prstGeom prst="rect">
            <a:avLst/>
          </a:prstGeom>
        </p:spPr>
      </p:pic>
      <p:sp>
        <p:nvSpPr>
          <p:cNvPr id="7" name="テキスト ボックス 6">
            <a:extLst>
              <a:ext uri="{FF2B5EF4-FFF2-40B4-BE49-F238E27FC236}">
                <a16:creationId xmlns:a16="http://schemas.microsoft.com/office/drawing/2014/main" id="{D3E14FE6-92FA-4FF0-8F4F-A8747E0F95C0}"/>
              </a:ext>
            </a:extLst>
          </p:cNvPr>
          <p:cNvSpPr txBox="1"/>
          <p:nvPr/>
        </p:nvSpPr>
        <p:spPr>
          <a:xfrm>
            <a:off x="539360" y="2126654"/>
            <a:ext cx="6633272" cy="795411"/>
          </a:xfrm>
          <a:prstGeom prst="rect">
            <a:avLst/>
          </a:prstGeom>
          <a:noFill/>
        </p:spPr>
        <p:txBody>
          <a:bodyPr wrap="square" rtlCol="0">
            <a:spAutoFit/>
          </a:bodyPr>
          <a:lstStyle/>
          <a:p>
            <a:pPr>
              <a:lnSpc>
                <a:spcPts val="6500"/>
              </a:lnSpc>
            </a:pPr>
            <a:r>
              <a:rPr kumimoji="1" lang="ja-JP" altLang="en-US" sz="36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ロータリー財団の標語</a:t>
            </a:r>
            <a:endParaRPr kumimoji="1" lang="en-US" altLang="ja-JP" sz="36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83856BDC-8327-473C-B3CE-E10A32900222}"/>
              </a:ext>
            </a:extLst>
          </p:cNvPr>
          <p:cNvSpPr txBox="1"/>
          <p:nvPr/>
        </p:nvSpPr>
        <p:spPr>
          <a:xfrm>
            <a:off x="5412658" y="4252802"/>
            <a:ext cx="6430297" cy="646331"/>
          </a:xfrm>
          <a:prstGeom prst="rect">
            <a:avLst/>
          </a:prstGeom>
          <a:noFill/>
        </p:spPr>
        <p:txBody>
          <a:bodyPr wrap="square" rtlCol="0">
            <a:spAutoFit/>
          </a:bodyPr>
          <a:lstStyle/>
          <a:p>
            <a:r>
              <a:rPr lang="en-US" altLang="ja-JP" sz="3600" b="1" dirty="0">
                <a:latin typeface="HG丸ｺﾞｼｯｸM-PRO" panose="020F0600000000000000" pitchFamily="50" charset="-128"/>
                <a:ea typeface="HG丸ｺﾞｼｯｸM-PRO" panose="020F0600000000000000" pitchFamily="50" charset="-128"/>
                <a:cs typeface="メイリオ" panose="020B0604030504040204" pitchFamily="50" charset="-128"/>
              </a:rPr>
              <a:t>Doing good in the world</a:t>
            </a:r>
            <a:endParaRPr kumimoji="1" lang="ja-JP" altLang="en-US" sz="36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9BF9AF0-11B8-4022-87B8-A06825183306}" type="slidenum">
              <a:rPr kumimoji="1" lang="ja-JP" altLang="en-US" smtClean="0"/>
              <a:t>2</a:t>
            </a:fld>
            <a:endParaRPr kumimoji="1" lang="ja-JP" altLang="en-US"/>
          </a:p>
        </p:txBody>
      </p:sp>
    </p:spTree>
    <p:extLst>
      <p:ext uri="{BB962C8B-B14F-4D97-AF65-F5344CB8AC3E}">
        <p14:creationId xmlns:p14="http://schemas.microsoft.com/office/powerpoint/2010/main" val="475594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06ACD72-B9DC-4550-AF74-8ADE43473026}"/>
              </a:ext>
            </a:extLst>
          </p:cNvPr>
          <p:cNvSpPr/>
          <p:nvPr/>
        </p:nvSpPr>
        <p:spPr>
          <a:xfrm>
            <a:off x="278293" y="1454329"/>
            <a:ext cx="11661916" cy="5276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DE13441D-0EB6-4880-93AE-F77BFA1017F5}"/>
              </a:ext>
            </a:extLst>
          </p:cNvPr>
          <p:cNvSpPr/>
          <p:nvPr/>
        </p:nvSpPr>
        <p:spPr>
          <a:xfrm>
            <a:off x="0" y="0"/>
            <a:ext cx="12192000" cy="102041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AB68ED9-A19F-4800-BE6D-487E31E33F2E}"/>
              </a:ext>
            </a:extLst>
          </p:cNvPr>
          <p:cNvSpPr txBox="1"/>
          <p:nvPr/>
        </p:nvSpPr>
        <p:spPr>
          <a:xfrm>
            <a:off x="-400783" y="113884"/>
            <a:ext cx="9943368" cy="646331"/>
          </a:xfrm>
          <a:prstGeom prst="rect">
            <a:avLst/>
          </a:prstGeom>
          <a:noFill/>
        </p:spPr>
        <p:txBody>
          <a:bodyPr wrap="square" rtlCol="0">
            <a:spAutoFit/>
          </a:bodyPr>
          <a:lstStyle/>
          <a:p>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en-US" altLang="ja-JP"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国際ロータリーのロータリー財団</a:t>
            </a:r>
          </a:p>
        </p:txBody>
      </p:sp>
      <p:sp>
        <p:nvSpPr>
          <p:cNvPr id="10" name="テキスト ボックス 9">
            <a:extLst>
              <a:ext uri="{FF2B5EF4-FFF2-40B4-BE49-F238E27FC236}">
                <a16:creationId xmlns:a16="http://schemas.microsoft.com/office/drawing/2014/main" id="{03243603-A3B8-4DB0-9C7C-8B7588C7CEF4}"/>
              </a:ext>
            </a:extLst>
          </p:cNvPr>
          <p:cNvSpPr txBox="1"/>
          <p:nvPr/>
        </p:nvSpPr>
        <p:spPr>
          <a:xfrm>
            <a:off x="4846116" y="1454329"/>
            <a:ext cx="6587090" cy="5078313"/>
          </a:xfrm>
          <a:prstGeom prst="rect">
            <a:avLst/>
          </a:prstGeom>
          <a:noFill/>
        </p:spPr>
        <p:txBody>
          <a:bodyPr wrap="square" rtlCol="0">
            <a:spAutoFit/>
          </a:bodyPr>
          <a:lstStyle/>
          <a:p>
            <a:pPr>
              <a:lnSpc>
                <a:spcPct val="150000"/>
              </a:lnSpc>
            </a:pP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ロータリー財団は国際ロータリーに併設された財団法人です。</a:t>
            </a:r>
            <a:endPar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ct val="150000"/>
              </a:lnSpc>
            </a:pPr>
            <a:r>
              <a:rPr kumimoji="1"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1917</a:t>
            </a:r>
            <a:r>
              <a:rPr kumimoji="1"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年、アーチ・クランフが基金設立を呼びかけて以来、</a:t>
            </a:r>
            <a:r>
              <a:rPr kumimoji="1"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100</a:t>
            </a:r>
            <a:r>
              <a:rPr kumimoji="1"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年を越える歴史を有しています。</a:t>
            </a:r>
            <a:endParaRPr kumimoji="1"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ct val="150000"/>
              </a:lnSpc>
            </a:pP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国際ロータリーは会員からの会費によって支えられ、ロータリー財団はロータリアンや篤志家からの尊いご寄付によって支えられています。</a:t>
            </a:r>
            <a:endParaRPr kumimoji="1"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a:t>3</a:t>
            </a:r>
            <a:endParaRPr kumimoji="1" lang="ja-JP" altLang="en-US" dirty="0"/>
          </a:p>
        </p:txBody>
      </p:sp>
      <p:pic>
        <p:nvPicPr>
          <p:cNvPr id="7" name="図 6">
            <a:extLst>
              <a:ext uri="{FF2B5EF4-FFF2-40B4-BE49-F238E27FC236}">
                <a16:creationId xmlns:a16="http://schemas.microsoft.com/office/drawing/2014/main" id="{4116DD79-AFD6-41B6-8123-4310E03A097F}"/>
              </a:ext>
            </a:extLst>
          </p:cNvPr>
          <p:cNvPicPr>
            <a:picLocks noChangeAspect="1"/>
          </p:cNvPicPr>
          <p:nvPr/>
        </p:nvPicPr>
        <p:blipFill rotWithShape="1">
          <a:blip r:embed="rId3">
            <a:extLst>
              <a:ext uri="{28A0092B-C50C-407E-A947-70E740481C1C}">
                <a14:useLocalDpi xmlns:a14="http://schemas.microsoft.com/office/drawing/2010/main" val="0"/>
              </a:ext>
            </a:extLst>
          </a:blip>
          <a:srcRect r="7549" b="4535"/>
          <a:stretch/>
        </p:blipFill>
        <p:spPr>
          <a:xfrm>
            <a:off x="542873" y="1658357"/>
            <a:ext cx="1796971" cy="2850402"/>
          </a:xfrm>
          <a:prstGeom prst="rect">
            <a:avLst/>
          </a:prstGeom>
        </p:spPr>
      </p:pic>
      <p:pic>
        <p:nvPicPr>
          <p:cNvPr id="9" name="図 8">
            <a:extLst>
              <a:ext uri="{FF2B5EF4-FFF2-40B4-BE49-F238E27FC236}">
                <a16:creationId xmlns:a16="http://schemas.microsoft.com/office/drawing/2014/main" id="{A22AFD75-3341-46CA-BDA0-3A44DA560AD7}"/>
              </a:ext>
            </a:extLst>
          </p:cNvPr>
          <p:cNvPicPr>
            <a:picLocks noChangeAspect="1"/>
          </p:cNvPicPr>
          <p:nvPr/>
        </p:nvPicPr>
        <p:blipFill rotWithShape="1">
          <a:blip r:embed="rId4">
            <a:extLst>
              <a:ext uri="{28A0092B-C50C-407E-A947-70E740481C1C}">
                <a14:useLocalDpi xmlns:a14="http://schemas.microsoft.com/office/drawing/2010/main" val="0"/>
              </a:ext>
            </a:extLst>
          </a:blip>
          <a:srcRect r="7840" b="1583"/>
          <a:stretch/>
        </p:blipFill>
        <p:spPr>
          <a:xfrm>
            <a:off x="2611130" y="1648296"/>
            <a:ext cx="1761651" cy="2889917"/>
          </a:xfrm>
          <a:prstGeom prst="rect">
            <a:avLst/>
          </a:prstGeom>
        </p:spPr>
      </p:pic>
      <p:sp>
        <p:nvSpPr>
          <p:cNvPr id="11" name="テキスト ボックス 10">
            <a:extLst>
              <a:ext uri="{FF2B5EF4-FFF2-40B4-BE49-F238E27FC236}">
                <a16:creationId xmlns:a16="http://schemas.microsoft.com/office/drawing/2014/main" id="{B480C320-0E6D-457D-8A0A-FF0796007C50}"/>
              </a:ext>
            </a:extLst>
          </p:cNvPr>
          <p:cNvSpPr txBox="1"/>
          <p:nvPr/>
        </p:nvSpPr>
        <p:spPr>
          <a:xfrm>
            <a:off x="315262" y="4710933"/>
            <a:ext cx="2140743" cy="365036"/>
          </a:xfrm>
          <a:prstGeom prst="rect">
            <a:avLst/>
          </a:prstGeom>
          <a:noFill/>
        </p:spPr>
        <p:txBody>
          <a:bodyPr wrap="square" rtlCol="0">
            <a:spAutoFit/>
          </a:bodyPr>
          <a:lstStyle/>
          <a:p>
            <a:pPr algn="ctr">
              <a:lnSpc>
                <a:spcPct val="150000"/>
              </a:lnSpc>
            </a:pPr>
            <a:r>
              <a:rPr lang="ja-JP" altLang="en-US" sz="1400" b="1" u="sng" dirty="0">
                <a:latin typeface="HG丸ｺﾞｼｯｸM-PRO" panose="020F0600000000000000" pitchFamily="50" charset="-128"/>
                <a:ea typeface="HG丸ｺﾞｼｯｸM-PRO" panose="020F0600000000000000" pitchFamily="50" charset="-128"/>
                <a:cs typeface="メイリオ" panose="020B0604030504040204" pitchFamily="50" charset="-128"/>
              </a:rPr>
              <a:t>ロータリー創設者　</a:t>
            </a:r>
            <a:endParaRPr lang="en-US" altLang="ja-JP" sz="1400" b="1" u="sng"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803C3902-3B6F-4BE5-A8E9-FD000576521B}"/>
              </a:ext>
            </a:extLst>
          </p:cNvPr>
          <p:cNvSpPr txBox="1"/>
          <p:nvPr/>
        </p:nvSpPr>
        <p:spPr>
          <a:xfrm>
            <a:off x="2222769" y="4690156"/>
            <a:ext cx="2563074" cy="403957"/>
          </a:xfrm>
          <a:prstGeom prst="rect">
            <a:avLst/>
          </a:prstGeom>
          <a:noFill/>
        </p:spPr>
        <p:txBody>
          <a:bodyPr wrap="square" rtlCol="0">
            <a:spAutoFit/>
          </a:bodyPr>
          <a:lstStyle/>
          <a:p>
            <a:pPr algn="ctr">
              <a:lnSpc>
                <a:spcPct val="150000"/>
              </a:lnSpc>
            </a:pPr>
            <a:r>
              <a:rPr lang="ja-JP" altLang="en-US" sz="1400" b="1" u="sng" dirty="0">
                <a:latin typeface="HG丸ｺﾞｼｯｸM-PRO" panose="020F0600000000000000" pitchFamily="50" charset="-128"/>
                <a:ea typeface="HG丸ｺﾞｼｯｸM-PRO" panose="020F0600000000000000" pitchFamily="50" charset="-128"/>
                <a:cs typeface="メイリオ" panose="020B0604030504040204" pitchFamily="50" charset="-128"/>
              </a:rPr>
              <a:t>ロータリー財団の父　</a:t>
            </a:r>
            <a:r>
              <a:rPr lang="ja-JP" altLang="en-US" sz="1600" b="1" u="sng"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1600" b="1" u="sng"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7C6FAF7C-B209-4C23-A4A9-FED4547CFA6A}"/>
              </a:ext>
            </a:extLst>
          </p:cNvPr>
          <p:cNvSpPr txBox="1"/>
          <p:nvPr/>
        </p:nvSpPr>
        <p:spPr>
          <a:xfrm>
            <a:off x="223484" y="5096837"/>
            <a:ext cx="2333845" cy="830997"/>
          </a:xfrm>
          <a:prstGeom prst="rect">
            <a:avLst/>
          </a:prstGeom>
          <a:noFill/>
        </p:spPr>
        <p:txBody>
          <a:bodyPr wrap="square" rtlCol="0">
            <a:spAutoFit/>
          </a:bodyPr>
          <a:lstStyle/>
          <a:p>
            <a:pPr algn="ctr">
              <a:lnSpc>
                <a:spcPct val="150000"/>
              </a:lnSpc>
            </a:pPr>
            <a:r>
              <a:rPr lang="ja-JP" altLang="en-US"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ポールハリス</a:t>
            </a:r>
            <a:endParaRPr lang="en-US" altLang="ja-JP" sz="16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lnSpc>
                <a:spcPct val="150000"/>
              </a:lnSpc>
            </a:pPr>
            <a:r>
              <a:rPr lang="ja-JP" altLang="en-US"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1868~1947</a:t>
            </a:r>
            <a:r>
              <a:rPr lang="ja-JP" altLang="en-US"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6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AD7EEF12-EACE-4D1A-9FE9-07B51B247359}"/>
              </a:ext>
            </a:extLst>
          </p:cNvPr>
          <p:cNvSpPr txBox="1"/>
          <p:nvPr/>
        </p:nvSpPr>
        <p:spPr>
          <a:xfrm>
            <a:off x="2444030" y="5095661"/>
            <a:ext cx="2121848" cy="830997"/>
          </a:xfrm>
          <a:prstGeom prst="rect">
            <a:avLst/>
          </a:prstGeom>
          <a:noFill/>
        </p:spPr>
        <p:txBody>
          <a:bodyPr wrap="square" rtlCol="0">
            <a:spAutoFit/>
          </a:bodyPr>
          <a:lstStyle/>
          <a:p>
            <a:pPr algn="ctr">
              <a:lnSpc>
                <a:spcPct val="150000"/>
              </a:lnSpc>
            </a:pPr>
            <a:r>
              <a:rPr lang="ja-JP" altLang="en-US"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アーチ・クランフ</a:t>
            </a:r>
            <a:endParaRPr lang="en-US" altLang="ja-JP" sz="16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lnSpc>
                <a:spcPct val="150000"/>
              </a:lnSpc>
            </a:pPr>
            <a:r>
              <a:rPr lang="ja-JP" altLang="en-US"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1869~1951</a:t>
            </a:r>
            <a:r>
              <a:rPr lang="ja-JP" altLang="en-US"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6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837491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E13441D-0EB6-4880-93AE-F77BFA1017F5}"/>
              </a:ext>
            </a:extLst>
          </p:cNvPr>
          <p:cNvSpPr/>
          <p:nvPr/>
        </p:nvSpPr>
        <p:spPr>
          <a:xfrm>
            <a:off x="0" y="0"/>
            <a:ext cx="12192000" cy="102041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AB68ED9-A19F-4800-BE6D-487E31E33F2E}"/>
              </a:ext>
            </a:extLst>
          </p:cNvPr>
          <p:cNvSpPr txBox="1"/>
          <p:nvPr/>
        </p:nvSpPr>
        <p:spPr>
          <a:xfrm>
            <a:off x="292808" y="191426"/>
            <a:ext cx="9721112" cy="646331"/>
          </a:xfrm>
          <a:prstGeom prst="rect">
            <a:avLst/>
          </a:prstGeom>
          <a:noFill/>
        </p:spPr>
        <p:txBody>
          <a:bodyPr wrap="square" rtlCol="0">
            <a:spAutoFit/>
          </a:bodyPr>
          <a:lstStyle/>
          <a:p>
            <a:r>
              <a:rPr lang="en-US" altLang="ja-JP"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ロータリー財団の使命</a:t>
            </a:r>
          </a:p>
        </p:txBody>
      </p:sp>
      <p:grpSp>
        <p:nvGrpSpPr>
          <p:cNvPr id="8" name="グループ化 7">
            <a:extLst>
              <a:ext uri="{FF2B5EF4-FFF2-40B4-BE49-F238E27FC236}">
                <a16:creationId xmlns:a16="http://schemas.microsoft.com/office/drawing/2014/main" id="{93F02AE8-8B3A-4B73-A795-F4B307EB46AC}"/>
              </a:ext>
            </a:extLst>
          </p:cNvPr>
          <p:cNvGrpSpPr/>
          <p:nvPr/>
        </p:nvGrpSpPr>
        <p:grpSpPr>
          <a:xfrm>
            <a:off x="604226" y="1524674"/>
            <a:ext cx="11785483" cy="5617531"/>
            <a:chOff x="154726" y="1252577"/>
            <a:chExt cx="11785483" cy="1252084"/>
          </a:xfrm>
          <a:noFill/>
        </p:grpSpPr>
        <p:sp>
          <p:nvSpPr>
            <p:cNvPr id="5" name="正方形/長方形 4">
              <a:extLst>
                <a:ext uri="{FF2B5EF4-FFF2-40B4-BE49-F238E27FC236}">
                  <a16:creationId xmlns:a16="http://schemas.microsoft.com/office/drawing/2014/main" id="{0F523289-5CE9-4C03-BEEF-A7B9DD54BAA1}"/>
                </a:ext>
              </a:extLst>
            </p:cNvPr>
            <p:cNvSpPr/>
            <p:nvPr/>
          </p:nvSpPr>
          <p:spPr>
            <a:xfrm>
              <a:off x="278293" y="1310887"/>
              <a:ext cx="11661916" cy="11937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6491A8BE-78E4-403E-BEFD-E27B7F32BEC8}"/>
                </a:ext>
              </a:extLst>
            </p:cNvPr>
            <p:cNvSpPr txBox="1">
              <a:spLocks/>
            </p:cNvSpPr>
            <p:nvPr/>
          </p:nvSpPr>
          <p:spPr>
            <a:xfrm>
              <a:off x="154727" y="1772992"/>
              <a:ext cx="4350834" cy="116620"/>
            </a:xfrm>
            <a:prstGeom prst="rect">
              <a:avLst/>
            </a:prstGeom>
            <a:solidFill>
              <a:srgbClr val="FFFF00"/>
            </a:solidFill>
            <a:ln>
              <a:solidFill>
                <a:schemeClr val="tx1"/>
              </a:solidFill>
            </a:ln>
          </p:spPr>
          <p:txBody>
            <a:bodyPr wrap="square" rtlCol="0">
              <a:spAutoFit/>
            </a:bodyPr>
            <a:lstStyle/>
            <a:p>
              <a:r>
                <a:rPr lang="ja-JP" altLang="ja-JP" sz="2800" b="1" dirty="0">
                  <a:latin typeface="HG丸ｺﾞｼｯｸM-PRO" panose="020F0600000000000000" pitchFamily="50" charset="-128"/>
                  <a:ea typeface="HG丸ｺﾞｼｯｸM-PRO" panose="020F0600000000000000" pitchFamily="50" charset="-128"/>
                </a:rPr>
                <a:t>ロータリー財団の使命</a:t>
              </a:r>
              <a:endParaRPr lang="ja-JP" altLang="ja-JP" sz="2800" dirty="0">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1B1C956A-E722-43E9-A9BA-2F3234B4D344}"/>
                </a:ext>
              </a:extLst>
            </p:cNvPr>
            <p:cNvSpPr txBox="1">
              <a:spLocks/>
            </p:cNvSpPr>
            <p:nvPr/>
          </p:nvSpPr>
          <p:spPr>
            <a:xfrm>
              <a:off x="154726" y="1931690"/>
              <a:ext cx="10840065" cy="248246"/>
            </a:xfrm>
            <a:prstGeom prst="rect">
              <a:avLst/>
            </a:prstGeom>
            <a:grpFill/>
          </p:spPr>
          <p:txBody>
            <a:bodyPr wrap="square" rtlCol="0">
              <a:spAutoFit/>
            </a:bodyPr>
            <a:lstStyle/>
            <a:p>
              <a:pPr>
                <a:lnSpc>
                  <a:spcPct val="150000"/>
                </a:lnSpc>
              </a:pPr>
              <a:r>
                <a:rPr lang="ja-JP" altLang="ja-JP" sz="2400" b="1" dirty="0">
                  <a:latin typeface="HG丸ｺﾞｼｯｸM-PRO" panose="020F0600000000000000" pitchFamily="50" charset="-128"/>
                  <a:ea typeface="HG丸ｺﾞｼｯｸM-PRO" panose="020F0600000000000000" pitchFamily="50" charset="-128"/>
                </a:rPr>
                <a:t>ロータリアンが、</a:t>
              </a:r>
              <a:r>
                <a:rPr lang="ja-JP" altLang="ja-JP" sz="2400" b="1" dirty="0">
                  <a:solidFill>
                    <a:srgbClr val="FF0000"/>
                  </a:solidFill>
                  <a:latin typeface="HG丸ｺﾞｼｯｸM-PRO" panose="020F0600000000000000" pitchFamily="50" charset="-128"/>
                  <a:ea typeface="HG丸ｺﾞｼｯｸM-PRO" panose="020F0600000000000000" pitchFamily="50" charset="-128"/>
                </a:rPr>
                <a:t>健康状態を改善し、教育への支援を高め、貧困を救済することを通じ</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て</a:t>
              </a:r>
              <a:r>
                <a:rPr lang="ja-JP" altLang="ja-JP" sz="2400" b="1" dirty="0">
                  <a:solidFill>
                    <a:srgbClr val="FF0000"/>
                  </a:solidFill>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世界理解、親善、平和を達成できるようにすることです。</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64A98660-9FF6-4EF5-95C6-309AE95A418D}"/>
                </a:ext>
              </a:extLst>
            </p:cNvPr>
            <p:cNvSpPr txBox="1">
              <a:spLocks/>
            </p:cNvSpPr>
            <p:nvPr/>
          </p:nvSpPr>
          <p:spPr>
            <a:xfrm>
              <a:off x="154727" y="1252577"/>
              <a:ext cx="4350834" cy="116620"/>
            </a:xfrm>
            <a:prstGeom prst="rect">
              <a:avLst/>
            </a:prstGeom>
            <a:solidFill>
              <a:srgbClr val="FFFF00"/>
            </a:solidFill>
            <a:ln>
              <a:solidFill>
                <a:schemeClr val="tx1"/>
              </a:solidFill>
            </a:ln>
          </p:spPr>
          <p:txBody>
            <a:bodyPr wrap="square" rtlCol="0">
              <a:spAutoFit/>
            </a:bodyPr>
            <a:lstStyle/>
            <a:p>
              <a:r>
                <a:rPr lang="ja-JP" altLang="en-US" sz="2800" b="1" dirty="0">
                  <a:latin typeface="HG丸ｺﾞｼｯｸM-PRO" panose="020F0600000000000000" pitchFamily="50" charset="-128"/>
                  <a:ea typeface="HG丸ｺﾞｼｯｸM-PRO" panose="020F0600000000000000" pitchFamily="50" charset="-128"/>
                </a:rPr>
                <a:t>国際</a:t>
              </a:r>
              <a:r>
                <a:rPr lang="ja-JP" altLang="ja-JP" sz="2800" b="1" dirty="0">
                  <a:latin typeface="HG丸ｺﾞｼｯｸM-PRO" panose="020F0600000000000000" pitchFamily="50" charset="-128"/>
                  <a:ea typeface="HG丸ｺﾞｼｯｸM-PRO" panose="020F0600000000000000" pitchFamily="50" charset="-128"/>
                </a:rPr>
                <a:t>ロータリーの使命</a:t>
              </a:r>
              <a:endParaRPr lang="ja-JP" altLang="ja-JP" sz="2800"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829DA3CC-FC71-4041-BEDF-142EA6DC1115}"/>
                </a:ext>
              </a:extLst>
            </p:cNvPr>
            <p:cNvSpPr txBox="1">
              <a:spLocks/>
            </p:cNvSpPr>
            <p:nvPr/>
          </p:nvSpPr>
          <p:spPr>
            <a:xfrm>
              <a:off x="154727" y="1411275"/>
              <a:ext cx="10840065" cy="248246"/>
            </a:xfrm>
            <a:prstGeom prst="rect">
              <a:avLst/>
            </a:prstGeom>
            <a:grpFill/>
          </p:spPr>
          <p:txBody>
            <a:bodyPr wrap="square" rtlCol="0">
              <a:spAutoFit/>
            </a:bodyPr>
            <a:lstStyle/>
            <a:p>
              <a:pPr>
                <a:lnSpc>
                  <a:spcPct val="150000"/>
                </a:lnSpc>
              </a:pPr>
              <a:r>
                <a:rPr lang="ja-JP" altLang="en-US" sz="2400" b="1" dirty="0">
                  <a:solidFill>
                    <a:srgbClr val="FF0000"/>
                  </a:solidFill>
                  <a:latin typeface="HG丸ｺﾞｼｯｸM-PRO" panose="020F0600000000000000" pitchFamily="50" charset="-128"/>
                  <a:ea typeface="HG丸ｺﾞｼｯｸM-PRO" panose="020F0600000000000000" pitchFamily="50" charset="-128"/>
                </a:rPr>
                <a:t>職業人と地域社会のリーダーのネットワークを通じて人々に奉仕し、高潔さを奨励し、</a:t>
              </a:r>
              <a:r>
                <a:rPr lang="ja-JP" altLang="en-US" sz="2400" b="1" dirty="0">
                  <a:latin typeface="HG丸ｺﾞｼｯｸM-PRO" panose="020F0600000000000000" pitchFamily="50" charset="-128"/>
                  <a:ea typeface="HG丸ｺﾞｼｯｸM-PRO" panose="020F0600000000000000" pitchFamily="50" charset="-128"/>
                </a:rPr>
                <a:t>世界理解、親善、平和を推進することです。</a:t>
              </a:r>
              <a:endParaRPr lang="en-US" altLang="ja-JP" sz="2400" b="1" dirty="0">
                <a:latin typeface="HG丸ｺﾞｼｯｸM-PRO" panose="020F0600000000000000" pitchFamily="50" charset="-128"/>
                <a:ea typeface="HG丸ｺﾞｼｯｸM-PRO" panose="020F0600000000000000" pitchFamily="50" charset="-128"/>
              </a:endParaRPr>
            </a:p>
          </p:txBody>
        </p:sp>
      </p:grpSp>
      <p:sp>
        <p:nvSpPr>
          <p:cNvPr id="6" name="スライド番号プレースホルダー 5"/>
          <p:cNvSpPr>
            <a:spLocks noGrp="1"/>
          </p:cNvSpPr>
          <p:nvPr>
            <p:ph type="sldNum" sz="quarter" idx="12"/>
          </p:nvPr>
        </p:nvSpPr>
        <p:spPr/>
        <p:txBody>
          <a:bodyPr/>
          <a:lstStyle/>
          <a:p>
            <a:fld id="{D9BF9AF0-11B8-4022-87B8-A06825183306}" type="slidenum">
              <a:rPr kumimoji="1" lang="ja-JP" altLang="en-US" smtClean="0"/>
              <a:t>4</a:t>
            </a:fld>
            <a:endParaRPr kumimoji="1" lang="ja-JP" altLang="en-US"/>
          </a:p>
        </p:txBody>
      </p:sp>
    </p:spTree>
    <p:extLst>
      <p:ext uri="{BB962C8B-B14F-4D97-AF65-F5344CB8AC3E}">
        <p14:creationId xmlns:p14="http://schemas.microsoft.com/office/powerpoint/2010/main" val="632245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06ACD72-B9DC-4550-AF74-8ADE43473026}"/>
              </a:ext>
            </a:extLst>
          </p:cNvPr>
          <p:cNvSpPr/>
          <p:nvPr/>
        </p:nvSpPr>
        <p:spPr>
          <a:xfrm>
            <a:off x="265042" y="1505755"/>
            <a:ext cx="11661916" cy="5276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DE13441D-0EB6-4880-93AE-F77BFA1017F5}"/>
              </a:ext>
            </a:extLst>
          </p:cNvPr>
          <p:cNvSpPr/>
          <p:nvPr/>
        </p:nvSpPr>
        <p:spPr>
          <a:xfrm>
            <a:off x="0" y="0"/>
            <a:ext cx="12192000" cy="102041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AB68ED9-A19F-4800-BE6D-487E31E33F2E}"/>
              </a:ext>
            </a:extLst>
          </p:cNvPr>
          <p:cNvSpPr txBox="1"/>
          <p:nvPr/>
        </p:nvSpPr>
        <p:spPr>
          <a:xfrm>
            <a:off x="-400783" y="160777"/>
            <a:ext cx="11479091" cy="646331"/>
          </a:xfrm>
          <a:prstGeom prst="rect">
            <a:avLst/>
          </a:prstGeom>
          <a:noFill/>
        </p:spPr>
        <p:txBody>
          <a:bodyPr wrap="square" rtlCol="0">
            <a:spAutoFit/>
          </a:bodyPr>
          <a:lstStyle/>
          <a:p>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en-US" altLang="ja-JP"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ロータリー財団への寄付金と補助金事業</a:t>
            </a:r>
          </a:p>
        </p:txBody>
      </p:sp>
      <p:sp>
        <p:nvSpPr>
          <p:cNvPr id="4" name="スライド番号プレースホルダー 3"/>
          <p:cNvSpPr>
            <a:spLocks noGrp="1"/>
          </p:cNvSpPr>
          <p:nvPr>
            <p:ph type="sldNum" sz="quarter" idx="12"/>
          </p:nvPr>
        </p:nvSpPr>
        <p:spPr/>
        <p:txBody>
          <a:bodyPr/>
          <a:lstStyle/>
          <a:p>
            <a:r>
              <a:rPr kumimoji="1" lang="en-US" altLang="ja-JP" dirty="0"/>
              <a:t>3</a:t>
            </a:r>
            <a:endParaRPr kumimoji="1" lang="ja-JP" altLang="en-US" dirty="0"/>
          </a:p>
        </p:txBody>
      </p:sp>
      <p:sp>
        <p:nvSpPr>
          <p:cNvPr id="7" name="テキスト ボックス 6">
            <a:extLst>
              <a:ext uri="{FF2B5EF4-FFF2-40B4-BE49-F238E27FC236}">
                <a16:creationId xmlns:a16="http://schemas.microsoft.com/office/drawing/2014/main" id="{6EDEB1B0-3B2F-47E4-A7FB-74B84A1C0248}"/>
              </a:ext>
            </a:extLst>
          </p:cNvPr>
          <p:cNvSpPr txBox="1"/>
          <p:nvPr/>
        </p:nvSpPr>
        <p:spPr>
          <a:xfrm>
            <a:off x="572847" y="1177901"/>
            <a:ext cx="11046305" cy="1667764"/>
          </a:xfrm>
          <a:prstGeom prst="rect">
            <a:avLst/>
          </a:prstGeom>
          <a:noFill/>
        </p:spPr>
        <p:txBody>
          <a:bodyPr wrap="square" rtlCol="0">
            <a:spAutoFit/>
          </a:bodyPr>
          <a:lstStyle/>
          <a:p>
            <a:pPr>
              <a:lnSpc>
                <a:spcPct val="150000"/>
              </a:lnSpc>
            </a:pP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ロータリー財団への寄付金は</a:t>
            </a:r>
            <a:r>
              <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2013</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年</a:t>
            </a:r>
            <a:r>
              <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-14</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年度からスタートしました「未来の夢計画」というシェアシステムを通じて、各クラブが活用できる地区補助金とグローバル補助金に生まれかわります</a:t>
            </a:r>
            <a:r>
              <a:rPr lang="ja-JP" altLang="en-US" sz="2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6EDEB1B0-3B2F-47E4-A7FB-74B84A1C0248}"/>
              </a:ext>
            </a:extLst>
          </p:cNvPr>
          <p:cNvSpPr txBox="1"/>
          <p:nvPr/>
        </p:nvSpPr>
        <p:spPr>
          <a:xfrm>
            <a:off x="572847" y="4972161"/>
            <a:ext cx="11046305" cy="1113766"/>
          </a:xfrm>
          <a:prstGeom prst="rect">
            <a:avLst/>
          </a:prstGeom>
          <a:noFill/>
        </p:spPr>
        <p:txBody>
          <a:bodyPr wrap="square" rtlCol="0">
            <a:spAutoFit/>
          </a:bodyPr>
          <a:lstStyle/>
          <a:p>
            <a:pPr>
              <a:lnSpc>
                <a:spcPct val="150000"/>
              </a:lnSpc>
            </a:pPr>
            <a:r>
              <a:rPr lang="ja-JP" altLang="ja-JP" sz="2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この</a:t>
            </a:r>
            <a:r>
              <a:rPr lang="ja-JP"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ように</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２６３０地区の</a:t>
            </a:r>
            <a:r>
              <a:rPr lang="ja-JP"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多くのクラブが地域や世界の人道奉仕に貢献されています。</a:t>
            </a:r>
            <a:endPar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6EDEB1B0-3B2F-47E4-A7FB-74B84A1C0248}"/>
              </a:ext>
            </a:extLst>
          </p:cNvPr>
          <p:cNvSpPr txBox="1"/>
          <p:nvPr/>
        </p:nvSpPr>
        <p:spPr>
          <a:xfrm>
            <a:off x="572847" y="3074293"/>
            <a:ext cx="11046305" cy="1667764"/>
          </a:xfrm>
          <a:prstGeom prst="rect">
            <a:avLst/>
          </a:prstGeom>
          <a:noFill/>
        </p:spPr>
        <p:txBody>
          <a:bodyPr wrap="square" rtlCol="0">
            <a:spAutoFit/>
          </a:bodyPr>
          <a:lstStyle/>
          <a:p>
            <a:pPr>
              <a:lnSpc>
                <a:spcPct val="150000"/>
              </a:lnSpc>
            </a:pP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現在</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までに</a:t>
            </a:r>
            <a:r>
              <a:rPr lang="ja-JP"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実施されました地区補助金・グローバル補助金</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による奉仕</a:t>
            </a:r>
            <a:r>
              <a:rPr lang="ja-JP"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事業総数は</a:t>
            </a:r>
            <a:r>
              <a:rPr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212</a:t>
            </a:r>
            <a:r>
              <a:rPr lang="ja-JP"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件、奨学金による留学生は</a:t>
            </a:r>
            <a:r>
              <a:rPr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20</a:t>
            </a:r>
            <a:r>
              <a:rPr lang="ja-JP"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名、</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a:t>
            </a:r>
            <a:r>
              <a:rPr lang="ja-JP"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財団活動資金の総</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金</a:t>
            </a:r>
            <a:r>
              <a:rPr lang="ja-JP"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額は</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約</a:t>
            </a:r>
            <a:r>
              <a:rPr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120</a:t>
            </a:r>
            <a:r>
              <a:rPr lang="ja-JP"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万ドル</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（約</a:t>
            </a:r>
            <a:r>
              <a:rPr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億</a:t>
            </a:r>
            <a:r>
              <a:rPr lang="en-US"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千万円）</a:t>
            </a:r>
            <a:r>
              <a:rPr lang="ja-JP"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という大きな成果を積み重ねて</a:t>
            </a:r>
            <a:r>
              <a:rPr lang="ja-JP" altLang="en-US"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いただ</a:t>
            </a:r>
            <a:r>
              <a:rPr lang="ja-JP" altLang="ja-JP" sz="24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きました</a:t>
            </a:r>
            <a:r>
              <a:rPr lang="ja-JP" altLang="ja-JP" sz="24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2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74331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E13441D-0EB6-4880-93AE-F77BFA1017F5}"/>
              </a:ext>
            </a:extLst>
          </p:cNvPr>
          <p:cNvSpPr/>
          <p:nvPr/>
        </p:nvSpPr>
        <p:spPr>
          <a:xfrm>
            <a:off x="0" y="0"/>
            <a:ext cx="12192000" cy="102041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AB68ED9-A19F-4800-BE6D-487E31E33F2E}"/>
              </a:ext>
            </a:extLst>
          </p:cNvPr>
          <p:cNvSpPr txBox="1"/>
          <p:nvPr/>
        </p:nvSpPr>
        <p:spPr>
          <a:xfrm>
            <a:off x="278293" y="163677"/>
            <a:ext cx="8025048" cy="646331"/>
          </a:xfrm>
          <a:prstGeom prst="rect">
            <a:avLst/>
          </a:prstGeom>
          <a:noFill/>
        </p:spPr>
        <p:txBody>
          <a:bodyPr wrap="square" rtlCol="0">
            <a:spAutoFit/>
          </a:bodyPr>
          <a:lstStyle/>
          <a:p>
            <a:r>
              <a:rPr kumimoji="1" lang="en-US" altLang="ja-JP"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4</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寄付金の種類</a:t>
            </a:r>
          </a:p>
        </p:txBody>
      </p:sp>
      <p:grpSp>
        <p:nvGrpSpPr>
          <p:cNvPr id="23" name="グループ化 22">
            <a:extLst>
              <a:ext uri="{FF2B5EF4-FFF2-40B4-BE49-F238E27FC236}">
                <a16:creationId xmlns:a16="http://schemas.microsoft.com/office/drawing/2014/main" id="{E0C4418A-887B-4F19-B219-5FE4139F5A71}"/>
              </a:ext>
            </a:extLst>
          </p:cNvPr>
          <p:cNvGrpSpPr/>
          <p:nvPr/>
        </p:nvGrpSpPr>
        <p:grpSpPr>
          <a:xfrm>
            <a:off x="278293" y="4351793"/>
            <a:ext cx="11661916" cy="1906011"/>
            <a:chOff x="278293" y="2940088"/>
            <a:chExt cx="11661916" cy="1906011"/>
          </a:xfrm>
          <a:noFill/>
        </p:grpSpPr>
        <p:sp>
          <p:nvSpPr>
            <p:cNvPr id="20" name="正方形/長方形 19">
              <a:extLst>
                <a:ext uri="{FF2B5EF4-FFF2-40B4-BE49-F238E27FC236}">
                  <a16:creationId xmlns:a16="http://schemas.microsoft.com/office/drawing/2014/main" id="{0ABA1C2C-3EAE-4C8A-9069-FB2B1661D0F0}"/>
                </a:ext>
              </a:extLst>
            </p:cNvPr>
            <p:cNvSpPr/>
            <p:nvPr/>
          </p:nvSpPr>
          <p:spPr>
            <a:xfrm>
              <a:off x="278293" y="3837964"/>
              <a:ext cx="11661916" cy="10081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296C2540-7CC4-40D3-BB72-AFDE139D5489}"/>
                </a:ext>
              </a:extLst>
            </p:cNvPr>
            <p:cNvSpPr txBox="1"/>
            <p:nvPr/>
          </p:nvSpPr>
          <p:spPr>
            <a:xfrm>
              <a:off x="705978" y="2940088"/>
              <a:ext cx="2348720" cy="523220"/>
            </a:xfrm>
            <a:prstGeom prst="rect">
              <a:avLst/>
            </a:prstGeom>
            <a:solidFill>
              <a:srgbClr val="FFFF00"/>
            </a:solidFill>
            <a:ln>
              <a:solidFill>
                <a:schemeClr val="tx1"/>
              </a:solidFill>
            </a:ln>
          </p:spPr>
          <p:txBody>
            <a:bodyPr wrap="none" rtlCol="0">
              <a:spAutoFit/>
            </a:bodyPr>
            <a:lstStyle/>
            <a:p>
              <a:r>
                <a:rPr lang="ja-JP" altLang="en-US" sz="2800" b="1" dirty="0">
                  <a:latin typeface="HG丸ｺﾞｼｯｸM-PRO" panose="020F0600000000000000" pitchFamily="50" charset="-128"/>
                  <a:ea typeface="HG丸ｺﾞｼｯｸM-PRO" panose="020F0600000000000000" pitchFamily="50" charset="-128"/>
                  <a:cs typeface="メイリオ" panose="020B0604030504040204" pitchFamily="50" charset="-128"/>
                </a:rPr>
                <a:t>恒久基金寄付</a:t>
              </a:r>
              <a:endParaRPr kumimoji="1" lang="ja-JP" altLang="en-US" sz="28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CF2F85C3-287A-44B8-B04F-4BB78BF9E436}"/>
                </a:ext>
              </a:extLst>
            </p:cNvPr>
            <p:cNvSpPr txBox="1"/>
            <p:nvPr/>
          </p:nvSpPr>
          <p:spPr>
            <a:xfrm>
              <a:off x="700975" y="3535709"/>
              <a:ext cx="10999307" cy="707886"/>
            </a:xfrm>
            <a:prstGeom prst="rect">
              <a:avLst/>
            </a:prstGeom>
            <a:grp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ロータリー財団が寄付された元本には手を付けず投資運用し、その収益を活動基金として分配（例、ベネファクターなど）</a:t>
              </a:r>
              <a:endParaRPr kumimoji="1"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nvGrpSpPr>
          <p:cNvPr id="24" name="グループ化 23">
            <a:extLst>
              <a:ext uri="{FF2B5EF4-FFF2-40B4-BE49-F238E27FC236}">
                <a16:creationId xmlns:a16="http://schemas.microsoft.com/office/drawing/2014/main" id="{C12572DC-676C-4D0B-B744-DCC4BAE81C1D}"/>
              </a:ext>
            </a:extLst>
          </p:cNvPr>
          <p:cNvGrpSpPr/>
          <p:nvPr/>
        </p:nvGrpSpPr>
        <p:grpSpPr>
          <a:xfrm>
            <a:off x="278293" y="2956595"/>
            <a:ext cx="11661916" cy="1453834"/>
            <a:chOff x="278293" y="4684107"/>
            <a:chExt cx="11661916" cy="1453834"/>
          </a:xfrm>
          <a:noFill/>
        </p:grpSpPr>
        <p:sp>
          <p:nvSpPr>
            <p:cNvPr id="21" name="正方形/長方形 20">
              <a:extLst>
                <a:ext uri="{FF2B5EF4-FFF2-40B4-BE49-F238E27FC236}">
                  <a16:creationId xmlns:a16="http://schemas.microsoft.com/office/drawing/2014/main" id="{90BF380F-ACFF-4068-9405-D38A466FCD23}"/>
                </a:ext>
              </a:extLst>
            </p:cNvPr>
            <p:cNvSpPr/>
            <p:nvPr/>
          </p:nvSpPr>
          <p:spPr>
            <a:xfrm>
              <a:off x="278293" y="5129806"/>
              <a:ext cx="11661916" cy="10081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6C9433D6-429A-456F-94A0-FAC774819650}"/>
                </a:ext>
              </a:extLst>
            </p:cNvPr>
            <p:cNvSpPr txBox="1"/>
            <p:nvPr/>
          </p:nvSpPr>
          <p:spPr>
            <a:xfrm>
              <a:off x="700975" y="4684107"/>
              <a:ext cx="2348720" cy="523220"/>
            </a:xfrm>
            <a:prstGeom prst="rect">
              <a:avLst/>
            </a:prstGeom>
            <a:solidFill>
              <a:srgbClr val="FFFF00"/>
            </a:solidFill>
            <a:ln>
              <a:solidFill>
                <a:schemeClr val="tx1"/>
              </a:solidFill>
            </a:ln>
          </p:spPr>
          <p:txBody>
            <a:bodyPr wrap="none" rtlCol="0">
              <a:spAutoFit/>
            </a:bodyPr>
            <a:lstStyle/>
            <a:p>
              <a:r>
                <a:rPr lang="ja-JP" altLang="en-US" sz="2800" b="1" dirty="0">
                  <a:latin typeface="HG丸ｺﾞｼｯｸM-PRO" panose="020F0600000000000000" pitchFamily="50" charset="-128"/>
                  <a:ea typeface="HG丸ｺﾞｼｯｸM-PRO" panose="020F0600000000000000" pitchFamily="50" charset="-128"/>
                  <a:cs typeface="メイリオ" panose="020B0604030504040204" pitchFamily="50" charset="-128"/>
                </a:rPr>
                <a:t>使途指定寄付</a:t>
              </a:r>
              <a:endParaRPr kumimoji="1" lang="ja-JP" altLang="en-US" sz="28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8672C434-603A-474A-B213-6B27140A4DEE}"/>
                </a:ext>
              </a:extLst>
            </p:cNvPr>
            <p:cNvSpPr txBox="1"/>
            <p:nvPr/>
          </p:nvSpPr>
          <p:spPr>
            <a:xfrm>
              <a:off x="705978" y="5250002"/>
              <a:ext cx="10780043" cy="707886"/>
            </a:xfrm>
            <a:prstGeom prst="rect">
              <a:avLst/>
            </a:prstGeom>
            <a:grp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使い道を指定する寄付（例、ポリオプラス</a:t>
              </a:r>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会員一人当り目標</a:t>
              </a:r>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ドル）</a:t>
              </a:r>
              <a:endPar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2019</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2020</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年度地区実績　</a:t>
              </a:r>
              <a:r>
                <a:rPr kumimoji="1" lang="en-US" altLang="ja-JP"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28.9</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ドル）</a:t>
              </a:r>
            </a:p>
          </p:txBody>
        </p:sp>
      </p:grpSp>
      <p:grpSp>
        <p:nvGrpSpPr>
          <p:cNvPr id="22" name="グループ化 21">
            <a:extLst>
              <a:ext uri="{FF2B5EF4-FFF2-40B4-BE49-F238E27FC236}">
                <a16:creationId xmlns:a16="http://schemas.microsoft.com/office/drawing/2014/main" id="{9AE88BBD-852F-43D9-9330-E29A9CACA5C6}"/>
              </a:ext>
            </a:extLst>
          </p:cNvPr>
          <p:cNvGrpSpPr/>
          <p:nvPr/>
        </p:nvGrpSpPr>
        <p:grpSpPr>
          <a:xfrm>
            <a:off x="278293" y="1235511"/>
            <a:ext cx="11661916" cy="2320708"/>
            <a:chOff x="278293" y="1235511"/>
            <a:chExt cx="11661916" cy="2320708"/>
          </a:xfrm>
          <a:noFill/>
        </p:grpSpPr>
        <p:sp>
          <p:nvSpPr>
            <p:cNvPr id="19" name="正方形/長方形 18">
              <a:extLst>
                <a:ext uri="{FF2B5EF4-FFF2-40B4-BE49-F238E27FC236}">
                  <a16:creationId xmlns:a16="http://schemas.microsoft.com/office/drawing/2014/main" id="{70DF02A9-767B-4E4E-9D68-3959BB98AFD4}"/>
                </a:ext>
              </a:extLst>
            </p:cNvPr>
            <p:cNvSpPr/>
            <p:nvPr/>
          </p:nvSpPr>
          <p:spPr>
            <a:xfrm>
              <a:off x="278293" y="1310886"/>
              <a:ext cx="11661916" cy="2245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F6568F97-C2E8-4870-8E28-8B824D0A17E0}"/>
                </a:ext>
              </a:extLst>
            </p:cNvPr>
            <p:cNvSpPr txBox="1"/>
            <p:nvPr/>
          </p:nvSpPr>
          <p:spPr>
            <a:xfrm>
              <a:off x="705978" y="1235511"/>
              <a:ext cx="2348720" cy="523220"/>
            </a:xfrm>
            <a:prstGeom prst="rect">
              <a:avLst/>
            </a:prstGeom>
            <a:solidFill>
              <a:srgbClr val="FFFF00"/>
            </a:solidFill>
            <a:ln>
              <a:solidFill>
                <a:schemeClr val="tx1"/>
              </a:solidFill>
            </a:ln>
          </p:spPr>
          <p:txBody>
            <a:bodyPr wrap="none" rtlCol="0">
              <a:spAutoFit/>
            </a:bodyPr>
            <a:lstStyle/>
            <a:p>
              <a:r>
                <a:rPr lang="ja-JP" altLang="en-US" sz="2800" b="1" dirty="0">
                  <a:latin typeface="HG丸ｺﾞｼｯｸM-PRO" panose="020F0600000000000000" pitchFamily="50" charset="-128"/>
                  <a:ea typeface="HG丸ｺﾞｼｯｸM-PRO" panose="020F0600000000000000" pitchFamily="50" charset="-128"/>
                  <a:cs typeface="メイリオ" panose="020B0604030504040204" pitchFamily="50" charset="-128"/>
                </a:rPr>
                <a:t>年次基金寄付</a:t>
              </a:r>
              <a:endParaRPr kumimoji="1" lang="ja-JP" altLang="en-US" sz="28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03243603-A3B8-4DB0-9C7C-8B7588C7CEF4}"/>
                </a:ext>
              </a:extLst>
            </p:cNvPr>
            <p:cNvSpPr txBox="1"/>
            <p:nvPr/>
          </p:nvSpPr>
          <p:spPr>
            <a:xfrm>
              <a:off x="700975" y="1798203"/>
              <a:ext cx="10543574" cy="1323439"/>
            </a:xfrm>
            <a:prstGeom prst="rect">
              <a:avLst/>
            </a:prstGeom>
            <a:grpFill/>
          </p:spPr>
          <p:txBody>
            <a:bodyPr wrap="square" rtlCol="0">
              <a:spAutoFit/>
            </a:bodyPr>
            <a:lstStyle/>
            <a:p>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Every Rotarian Every Year</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EREY</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日本では「あなたも毎年</a:t>
              </a:r>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150</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ドルを」</a:t>
              </a:r>
              <a:endPar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現在日本の全</a:t>
              </a:r>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34</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地区の年次基金寄付目標は会員一人当り</a:t>
              </a:r>
              <a:r>
                <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150</a:t>
              </a:r>
              <a:r>
                <a:rPr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ドルです。</a:t>
              </a:r>
              <a:endParaRPr lang="en-US" altLang="ja-JP" sz="20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2019</a:t>
              </a:r>
              <a:r>
                <a:rPr lang="ja-JP" altLang="en-US"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2020</a:t>
              </a:r>
              <a:r>
                <a:rPr lang="ja-JP" altLang="en-US"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年度地区実績　</a:t>
              </a:r>
              <a:r>
                <a:rPr lang="en-US" altLang="ja-JP"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143.3</a:t>
              </a:r>
              <a:r>
                <a:rPr lang="ja-JP" altLang="en-US"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ドル）</a:t>
              </a:r>
              <a:endParaRPr lang="en-US" altLang="ja-JP" sz="2000" b="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kumimoji="1" lang="ja-JP" altLang="en-US" sz="20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5" name="スライド番号プレースホルダー 4"/>
          <p:cNvSpPr>
            <a:spLocks noGrp="1"/>
          </p:cNvSpPr>
          <p:nvPr>
            <p:ph type="sldNum" sz="quarter" idx="12"/>
          </p:nvPr>
        </p:nvSpPr>
        <p:spPr/>
        <p:txBody>
          <a:bodyPr/>
          <a:lstStyle/>
          <a:p>
            <a:fld id="{D9BF9AF0-11B8-4022-87B8-A06825183306}" type="slidenum">
              <a:rPr kumimoji="1" lang="ja-JP" altLang="en-US" smtClean="0"/>
              <a:t>6</a:t>
            </a:fld>
            <a:endParaRPr kumimoji="1" lang="ja-JP" altLang="en-US"/>
          </a:p>
        </p:txBody>
      </p:sp>
      <p:sp>
        <p:nvSpPr>
          <p:cNvPr id="6" name="テキスト ボックス 5">
            <a:extLst>
              <a:ext uri="{FF2B5EF4-FFF2-40B4-BE49-F238E27FC236}">
                <a16:creationId xmlns:a16="http://schemas.microsoft.com/office/drawing/2014/main" id="{3997DCAA-05F4-4BCE-9AB2-BE3F47DB4759}"/>
              </a:ext>
            </a:extLst>
          </p:cNvPr>
          <p:cNvSpPr txBox="1"/>
          <p:nvPr/>
        </p:nvSpPr>
        <p:spPr>
          <a:xfrm>
            <a:off x="537052" y="5957555"/>
            <a:ext cx="11566813" cy="461665"/>
          </a:xfrm>
          <a:prstGeom prst="rect">
            <a:avLst/>
          </a:prstGeom>
          <a:noFill/>
        </p:spPr>
        <p:txBody>
          <a:bodyPr wrap="square" rtlCol="0">
            <a:spAutoFit/>
          </a:bodyPr>
          <a:lstStyle/>
          <a:p>
            <a:r>
              <a:rPr lang="ja-JP" altLang="en-US" sz="2400" b="1" u="sng" dirty="0">
                <a:solidFill>
                  <a:srgbClr val="00B0F0"/>
                </a:solidFill>
                <a:latin typeface="HG丸ｺﾞｼｯｸM-PRO" panose="020F0600000000000000" pitchFamily="50" charset="-128"/>
                <a:ea typeface="HG丸ｺﾞｼｯｸM-PRO" panose="020F0600000000000000" pitchFamily="50" charset="-128"/>
                <a:cs typeface="メイリオ" panose="020B0604030504040204" pitchFamily="50" charset="-128"/>
              </a:rPr>
              <a:t>◎ロータリー財団への寄付は個人・法人ともに税制上の優遇措置を受けられます</a:t>
            </a:r>
            <a:endParaRPr kumimoji="1" lang="ja-JP" altLang="en-US" sz="2400" b="1" u="sng" dirty="0">
              <a:solidFill>
                <a:srgbClr val="00B0F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48879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959985" y="1202589"/>
            <a:ext cx="5844576" cy="576000"/>
          </a:xfrm>
          <a:prstGeom prst="roundRect">
            <a:avLst/>
          </a:prstGeo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lvl="0"/>
            <a:r>
              <a:rPr lang="ja-JP" altLang="en-US" sz="28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　ポール・ハリス・フェロー</a:t>
            </a:r>
          </a:p>
        </p:txBody>
      </p:sp>
      <p:sp>
        <p:nvSpPr>
          <p:cNvPr id="28" name="角丸四角形 27"/>
          <p:cNvSpPr/>
          <p:nvPr/>
        </p:nvSpPr>
        <p:spPr>
          <a:xfrm>
            <a:off x="959985" y="2295580"/>
            <a:ext cx="7563144" cy="576000"/>
          </a:xfrm>
          <a:prstGeom prst="roundRect">
            <a:avLst/>
          </a:prstGeom>
          <a:solidFill>
            <a:srgbClr val="174690"/>
          </a:solidFill>
        </p:spPr>
        <p:style>
          <a:lnRef idx="0">
            <a:schemeClr val="accent5"/>
          </a:lnRef>
          <a:fillRef idx="3">
            <a:schemeClr val="accent5"/>
          </a:fillRef>
          <a:effectRef idx="3">
            <a:schemeClr val="accent5"/>
          </a:effectRef>
          <a:fontRef idx="minor">
            <a:schemeClr val="lt1"/>
          </a:fontRef>
        </p:style>
        <p:txBody>
          <a:bodyPr rtlCol="0" anchor="ctr"/>
          <a:lstStyle/>
          <a:p>
            <a:pPr lvl="0"/>
            <a:r>
              <a:rPr lang="ja-JP" altLang="en-US" sz="28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　マルチプル　ポール・ハリス・フェロー</a:t>
            </a:r>
          </a:p>
        </p:txBody>
      </p:sp>
      <p:sp>
        <p:nvSpPr>
          <p:cNvPr id="29" name="角丸四角形 28"/>
          <p:cNvSpPr/>
          <p:nvPr/>
        </p:nvSpPr>
        <p:spPr>
          <a:xfrm>
            <a:off x="959985" y="4445001"/>
            <a:ext cx="3592857" cy="576000"/>
          </a:xfrm>
          <a:prstGeom prst="roundRect">
            <a:avLst/>
          </a:prstGeom>
          <a:solidFill>
            <a:srgbClr val="174690"/>
          </a:solidFill>
        </p:spPr>
        <p:style>
          <a:lnRef idx="0">
            <a:schemeClr val="accent5"/>
          </a:lnRef>
          <a:fillRef idx="3">
            <a:schemeClr val="accent5"/>
          </a:fillRef>
          <a:effectRef idx="3">
            <a:schemeClr val="accent5"/>
          </a:effectRef>
          <a:fontRef idx="minor">
            <a:schemeClr val="lt1"/>
          </a:fontRef>
        </p:style>
        <p:txBody>
          <a:bodyPr rtlCol="0" anchor="ctr"/>
          <a:lstStyle/>
          <a:p>
            <a:pPr lvl="0"/>
            <a:r>
              <a:rPr lang="ja-JP" altLang="en-US" sz="28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　ベネファクター</a:t>
            </a:r>
            <a:endParaRPr lang="ja-JP" altLang="ja-JP" sz="28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959985" y="5548272"/>
            <a:ext cx="6015422" cy="576000"/>
          </a:xfrm>
          <a:prstGeom prst="roundRect">
            <a:avLst/>
          </a:prstGeom>
          <a:solidFill>
            <a:srgbClr val="174690"/>
          </a:solidFill>
        </p:spPr>
        <p:style>
          <a:lnRef idx="0">
            <a:schemeClr val="accent5"/>
          </a:lnRef>
          <a:fillRef idx="3">
            <a:schemeClr val="accent5"/>
          </a:fillRef>
          <a:effectRef idx="3">
            <a:schemeClr val="accent5"/>
          </a:effectRef>
          <a:fontRef idx="minor">
            <a:schemeClr val="lt1"/>
          </a:fontRef>
        </p:style>
        <p:txBody>
          <a:bodyPr rtlCol="0" anchor="ctr"/>
          <a:lstStyle/>
          <a:p>
            <a:pPr lvl="0"/>
            <a:r>
              <a:rPr lang="ja-JP" altLang="en-US" sz="28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　メジャードナー（大口寄付者）</a:t>
            </a:r>
            <a:endParaRPr lang="ja-JP" altLang="ja-JP" sz="28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943517" y="3366854"/>
            <a:ext cx="6372257" cy="576000"/>
          </a:xfrm>
          <a:prstGeom prst="roundRect">
            <a:avLst/>
          </a:prstGeom>
          <a:solidFill>
            <a:srgbClr val="174690"/>
          </a:solidFill>
        </p:spPr>
        <p:style>
          <a:lnRef idx="0">
            <a:schemeClr val="accent5"/>
          </a:lnRef>
          <a:fillRef idx="3">
            <a:schemeClr val="accent5"/>
          </a:fillRef>
          <a:effectRef idx="3">
            <a:schemeClr val="accent5"/>
          </a:effectRef>
          <a:fontRef idx="minor">
            <a:schemeClr val="lt1"/>
          </a:fontRef>
        </p:style>
        <p:txBody>
          <a:bodyPr rtlCol="0" anchor="ctr"/>
          <a:lstStyle/>
          <a:p>
            <a:pPr lvl="0"/>
            <a:r>
              <a:rPr lang="ja-JP" altLang="en-US" sz="28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　ポール・ハリス・ソサエティー</a:t>
            </a:r>
          </a:p>
        </p:txBody>
      </p:sp>
      <p:sp>
        <p:nvSpPr>
          <p:cNvPr id="6" name="正方形/長方形 5">
            <a:extLst>
              <a:ext uri="{FF2B5EF4-FFF2-40B4-BE49-F238E27FC236}">
                <a16:creationId xmlns:a16="http://schemas.microsoft.com/office/drawing/2014/main" id="{A5B6DA17-BAED-4DC5-B749-6A419106E274}"/>
              </a:ext>
            </a:extLst>
          </p:cNvPr>
          <p:cNvSpPr/>
          <p:nvPr/>
        </p:nvSpPr>
        <p:spPr>
          <a:xfrm>
            <a:off x="1755831" y="2870007"/>
            <a:ext cx="6372257" cy="461665"/>
          </a:xfrm>
          <a:prstGeom prst="rect">
            <a:avLst/>
          </a:prstGeom>
          <a:noFill/>
        </p:spPr>
        <p:txBody>
          <a:bodyPr wrap="none" lIns="91440" tIns="45720" rIns="91440" bIns="45720">
            <a:spAutoFit/>
          </a:bodyPr>
          <a:lstStyle/>
          <a:p>
            <a:pPr lvl="0"/>
            <a:r>
              <a:rPr lang="ja-JP" altLang="en-US" sz="2400" b="1" dirty="0">
                <a:ln w="0"/>
                <a:solidFill>
                  <a:prstClr val="black"/>
                </a:solidFill>
                <a:latin typeface="HG丸ｺﾞｼｯｸM-PRO" panose="020F0600000000000000" pitchFamily="50" charset="-128"/>
                <a:ea typeface="HG丸ｺﾞｼｯｸM-PRO" panose="020F0600000000000000" pitchFamily="50" charset="-128"/>
              </a:rPr>
              <a:t>さらに１千ドルに達する毎に認証されます　</a:t>
            </a:r>
          </a:p>
        </p:txBody>
      </p:sp>
      <p:sp>
        <p:nvSpPr>
          <p:cNvPr id="19" name="正方形/長方形 18">
            <a:extLst>
              <a:ext uri="{FF2B5EF4-FFF2-40B4-BE49-F238E27FC236}">
                <a16:creationId xmlns:a16="http://schemas.microsoft.com/office/drawing/2014/main" id="{85480D67-5482-442D-A214-200E0847C51D}"/>
              </a:ext>
            </a:extLst>
          </p:cNvPr>
          <p:cNvSpPr/>
          <p:nvPr/>
        </p:nvSpPr>
        <p:spPr>
          <a:xfrm>
            <a:off x="1755831" y="1793643"/>
            <a:ext cx="9156674" cy="461665"/>
          </a:xfrm>
          <a:prstGeom prst="rect">
            <a:avLst/>
          </a:prstGeom>
          <a:noFill/>
        </p:spPr>
        <p:txBody>
          <a:bodyPr wrap="none" lIns="91440" tIns="45720" rIns="91440" bIns="45720">
            <a:spAutoFit/>
          </a:bodyPr>
          <a:lstStyle/>
          <a:p>
            <a:pPr lvl="0"/>
            <a:r>
              <a:rPr lang="ja-JP" altLang="en-US" sz="2400" b="1" dirty="0">
                <a:ln w="0"/>
                <a:solidFill>
                  <a:prstClr val="black"/>
                </a:solidFill>
                <a:latin typeface="HG丸ｺﾞｼｯｸM-PRO" panose="020F0600000000000000" pitchFamily="50" charset="-128"/>
                <a:ea typeface="HG丸ｺﾞｼｯｸM-PRO" panose="020F0600000000000000" pitchFamily="50" charset="-128"/>
              </a:rPr>
              <a:t>年次基金・ポリオプラス等へ累計１千ドル以上の寄付をした人　</a:t>
            </a:r>
          </a:p>
        </p:txBody>
      </p:sp>
      <p:sp>
        <p:nvSpPr>
          <p:cNvPr id="20" name="正方形/長方形 19">
            <a:extLst>
              <a:ext uri="{FF2B5EF4-FFF2-40B4-BE49-F238E27FC236}">
                <a16:creationId xmlns:a16="http://schemas.microsoft.com/office/drawing/2014/main" id="{E8A84C83-C693-416E-86C7-627819CF9B4F}"/>
              </a:ext>
            </a:extLst>
          </p:cNvPr>
          <p:cNvSpPr/>
          <p:nvPr/>
        </p:nvSpPr>
        <p:spPr>
          <a:xfrm>
            <a:off x="1755830" y="5051621"/>
            <a:ext cx="6198347" cy="461665"/>
          </a:xfrm>
          <a:prstGeom prst="rect">
            <a:avLst/>
          </a:prstGeom>
          <a:noFill/>
        </p:spPr>
        <p:txBody>
          <a:bodyPr wrap="square" lIns="91440" tIns="45720" rIns="91440" bIns="45720">
            <a:spAutoFit/>
          </a:bodyPr>
          <a:lstStyle/>
          <a:p>
            <a:pPr lvl="0"/>
            <a:r>
              <a:rPr lang="ja-JP" altLang="en-US" sz="2400" b="1" dirty="0">
                <a:ln w="0"/>
                <a:solidFill>
                  <a:prstClr val="black"/>
                </a:solidFill>
                <a:latin typeface="HG丸ｺﾞｼｯｸM-PRO" panose="020F0600000000000000" pitchFamily="50" charset="-128"/>
                <a:ea typeface="HG丸ｺﾞｼｯｸM-PRO" panose="020F0600000000000000" pitchFamily="50" charset="-128"/>
              </a:rPr>
              <a:t>恒久基金へ１千ドル以上の寄付をした人</a:t>
            </a:r>
          </a:p>
        </p:txBody>
      </p:sp>
      <p:sp>
        <p:nvSpPr>
          <p:cNvPr id="21" name="正方形/長方形 20">
            <a:extLst>
              <a:ext uri="{FF2B5EF4-FFF2-40B4-BE49-F238E27FC236}">
                <a16:creationId xmlns:a16="http://schemas.microsoft.com/office/drawing/2014/main" id="{14F8F5BD-B201-4019-81AE-620073DF86E3}"/>
              </a:ext>
            </a:extLst>
          </p:cNvPr>
          <p:cNvSpPr/>
          <p:nvPr/>
        </p:nvSpPr>
        <p:spPr>
          <a:xfrm>
            <a:off x="1755831" y="6144612"/>
            <a:ext cx="7220246" cy="461665"/>
          </a:xfrm>
          <a:prstGeom prst="rect">
            <a:avLst/>
          </a:prstGeom>
          <a:noFill/>
        </p:spPr>
        <p:txBody>
          <a:bodyPr wrap="none" lIns="91440" tIns="45720" rIns="91440" bIns="45720">
            <a:spAutoFit/>
          </a:bodyPr>
          <a:lstStyle/>
          <a:p>
            <a:pPr lvl="0"/>
            <a:r>
              <a:rPr lang="ja-JP" altLang="en-US" sz="2400" b="1" dirty="0">
                <a:ln w="0"/>
                <a:solidFill>
                  <a:prstClr val="black"/>
                </a:solidFill>
                <a:latin typeface="HG丸ｺﾞｼｯｸM-PRO" panose="020F0600000000000000" pitchFamily="50" charset="-128"/>
                <a:ea typeface="HG丸ｺﾞｼｯｸM-PRO" panose="020F0600000000000000" pitchFamily="50" charset="-128"/>
              </a:rPr>
              <a:t>寄付分類に関係なく累計寄付額が</a:t>
            </a:r>
            <a:r>
              <a:rPr lang="en-US" altLang="ja-JP" sz="2400" b="1" dirty="0">
                <a:ln w="0"/>
                <a:solidFill>
                  <a:prstClr val="black"/>
                </a:solidFill>
                <a:latin typeface="HG丸ｺﾞｼｯｸM-PRO" panose="020F0600000000000000" pitchFamily="50" charset="-128"/>
                <a:ea typeface="HG丸ｺﾞｼｯｸM-PRO" panose="020F0600000000000000" pitchFamily="50" charset="-128"/>
              </a:rPr>
              <a:t>1</a:t>
            </a:r>
            <a:r>
              <a:rPr lang="ja-JP" altLang="en-US" sz="2400" b="1" dirty="0">
                <a:ln w="0"/>
                <a:solidFill>
                  <a:prstClr val="black"/>
                </a:solidFill>
                <a:latin typeface="HG丸ｺﾞｼｯｸM-PRO" panose="020F0600000000000000" pitchFamily="50" charset="-128"/>
                <a:ea typeface="HG丸ｺﾞｼｯｸM-PRO" panose="020F0600000000000000" pitchFamily="50" charset="-128"/>
              </a:rPr>
              <a:t>万ドル以上の人</a:t>
            </a:r>
          </a:p>
        </p:txBody>
      </p:sp>
      <p:sp>
        <p:nvSpPr>
          <p:cNvPr id="22" name="正方形/長方形 21">
            <a:extLst>
              <a:ext uri="{FF2B5EF4-FFF2-40B4-BE49-F238E27FC236}">
                <a16:creationId xmlns:a16="http://schemas.microsoft.com/office/drawing/2014/main" id="{F50EC61D-6DF4-4E6F-B0E9-FF613C898356}"/>
              </a:ext>
            </a:extLst>
          </p:cNvPr>
          <p:cNvSpPr/>
          <p:nvPr/>
        </p:nvSpPr>
        <p:spPr>
          <a:xfrm>
            <a:off x="1755831" y="3983336"/>
            <a:ext cx="5753498" cy="461665"/>
          </a:xfrm>
          <a:prstGeom prst="rect">
            <a:avLst/>
          </a:prstGeom>
          <a:noFill/>
        </p:spPr>
        <p:txBody>
          <a:bodyPr wrap="none" lIns="91440" tIns="45720" rIns="91440" bIns="45720">
            <a:spAutoFit/>
          </a:bodyPr>
          <a:lstStyle/>
          <a:p>
            <a:pPr lvl="0"/>
            <a:r>
              <a:rPr lang="ja-JP" altLang="en-US" sz="2400" b="1" dirty="0">
                <a:ln w="0"/>
                <a:solidFill>
                  <a:prstClr val="black"/>
                </a:solidFill>
                <a:latin typeface="HG丸ｺﾞｼｯｸM-PRO" panose="020F0600000000000000" pitchFamily="50" charset="-128"/>
                <a:ea typeface="HG丸ｺﾞｼｯｸM-PRO" panose="020F0600000000000000" pitchFamily="50" charset="-128"/>
              </a:rPr>
              <a:t>毎年１千ドルの寄付履行を申請をした人</a:t>
            </a:r>
          </a:p>
        </p:txBody>
      </p:sp>
      <p:sp>
        <p:nvSpPr>
          <p:cNvPr id="2" name="スライド番号プレースホルダー 1"/>
          <p:cNvSpPr>
            <a:spLocks noGrp="1"/>
          </p:cNvSpPr>
          <p:nvPr>
            <p:ph type="sldNum" sz="quarter" idx="12"/>
          </p:nvPr>
        </p:nvSpPr>
        <p:spPr/>
        <p:txBody>
          <a:bodyPr/>
          <a:lstStyle/>
          <a:p>
            <a:fld id="{D9BF9AF0-11B8-4022-87B8-A06825183306}" type="slidenum">
              <a:rPr kumimoji="1" lang="ja-JP" altLang="en-US" smtClean="0"/>
              <a:t>7</a:t>
            </a:fld>
            <a:endParaRPr kumimoji="1" lang="ja-JP" altLang="en-US"/>
          </a:p>
        </p:txBody>
      </p:sp>
      <p:sp>
        <p:nvSpPr>
          <p:cNvPr id="15" name="正方形/長方形 14">
            <a:extLst>
              <a:ext uri="{FF2B5EF4-FFF2-40B4-BE49-F238E27FC236}">
                <a16:creationId xmlns:a16="http://schemas.microsoft.com/office/drawing/2014/main" id="{9B0F3E3D-88D3-433F-9E1B-186F113B1704}"/>
              </a:ext>
            </a:extLst>
          </p:cNvPr>
          <p:cNvSpPr/>
          <p:nvPr/>
        </p:nvSpPr>
        <p:spPr>
          <a:xfrm>
            <a:off x="0" y="0"/>
            <a:ext cx="12192000" cy="102041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AD3DB5F6-908D-483C-834B-3D009ABD9D79}"/>
              </a:ext>
            </a:extLst>
          </p:cNvPr>
          <p:cNvSpPr txBox="1"/>
          <p:nvPr/>
        </p:nvSpPr>
        <p:spPr>
          <a:xfrm>
            <a:off x="278294" y="187042"/>
            <a:ext cx="9607828" cy="646331"/>
          </a:xfrm>
          <a:prstGeom prst="rect">
            <a:avLst/>
          </a:prstGeom>
          <a:noFill/>
        </p:spPr>
        <p:txBody>
          <a:bodyPr wrap="square" rtlCol="0">
            <a:spAutoFit/>
          </a:bodyPr>
          <a:lstStyle/>
          <a:p>
            <a:r>
              <a:rPr kumimoji="1" lang="en-US" altLang="ja-JP" sz="360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感謝の意を表す主な認証プログラム</a:t>
            </a:r>
          </a:p>
        </p:txBody>
      </p:sp>
    </p:spTree>
    <p:extLst>
      <p:ext uri="{BB962C8B-B14F-4D97-AF65-F5344CB8AC3E}">
        <p14:creationId xmlns:p14="http://schemas.microsoft.com/office/powerpoint/2010/main" val="2391216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9034" y="2034552"/>
            <a:ext cx="10893594" cy="4401205"/>
          </a:xfrm>
          <a:prstGeom prst="rect">
            <a:avLst/>
          </a:prstGeom>
          <a:noFill/>
          <a:ln w="41275">
            <a:noFill/>
          </a:ln>
        </p:spPr>
        <p:txBody>
          <a:bodyPr wrap="square" rtlCol="0">
            <a:spAutoFit/>
          </a:bodyPr>
          <a:lstStyle/>
          <a:p>
            <a:pPr marL="457200" indent="-457200">
              <a:buFont typeface="+mj-lt"/>
              <a:buAutoNum type="arabicPeriod"/>
            </a:pPr>
            <a:r>
              <a:rPr lang="ja-JP" altLang="en-US" sz="2800" b="1" dirty="0">
                <a:latin typeface="HG丸ｺﾞｼｯｸM-PRO" panose="020F0600000000000000" pitchFamily="50" charset="-128"/>
                <a:ea typeface="HG丸ｺﾞｼｯｸM-PRO" panose="020F0600000000000000" pitchFamily="50" charset="-128"/>
              </a:rPr>
              <a:t>地元、海外（ロータリークラブの無い国も可）を問わず比較的小規模なプロジェクトに使用できます</a:t>
            </a: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sz="2800" b="1" dirty="0">
                <a:latin typeface="HG丸ｺﾞｼｯｸM-PRO" panose="020F0600000000000000" pitchFamily="50" charset="-128"/>
                <a:ea typeface="HG丸ｺﾞｼｯｸM-PRO" panose="020F0600000000000000" pitchFamily="50" charset="-128"/>
              </a:rPr>
              <a:t>地区が補助金を管理し、短期の</a:t>
            </a:r>
            <a:r>
              <a:rPr lang="en-US" altLang="ja-JP" sz="2800" b="1" dirty="0">
                <a:latin typeface="HG丸ｺﾞｼｯｸM-PRO" panose="020F0600000000000000" pitchFamily="50" charset="-128"/>
                <a:ea typeface="HG丸ｺﾞｼｯｸM-PRO" panose="020F0600000000000000" pitchFamily="50" charset="-128"/>
              </a:rPr>
              <a:t>1</a:t>
            </a:r>
            <a:r>
              <a:rPr lang="ja-JP" altLang="en-US" sz="2800" b="1" dirty="0">
                <a:latin typeface="HG丸ｺﾞｼｯｸM-PRO" panose="020F0600000000000000" pitchFamily="50" charset="-128"/>
                <a:ea typeface="HG丸ｺﾞｼｯｸM-PRO" panose="020F0600000000000000" pitchFamily="50" charset="-128"/>
              </a:rPr>
              <a:t>度のみのプロジェクトです</a:t>
            </a: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sz="2800" b="1" dirty="0">
                <a:latin typeface="HG丸ｺﾞｼｯｸM-PRO" panose="020F0600000000000000" pitchFamily="50" charset="-128"/>
                <a:ea typeface="HG丸ｺﾞｼｯｸM-PRO" panose="020F0600000000000000" pitchFamily="50" charset="-128"/>
              </a:rPr>
              <a:t>申請３年前のクラブ年次寄付（ＥＲＥＹ）により支給割合が決まります</a:t>
            </a: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sz="2800" b="1" dirty="0">
                <a:latin typeface="HG丸ｺﾞｼｯｸM-PRO" panose="020F0600000000000000" pitchFamily="50" charset="-128"/>
                <a:ea typeface="HG丸ｺﾞｼｯｸM-PRO" panose="020F0600000000000000" pitchFamily="50" charset="-128"/>
              </a:rPr>
              <a:t>補助金は最高</a:t>
            </a:r>
            <a:r>
              <a:rPr lang="en-US" altLang="ja-JP" sz="2800" b="1" dirty="0">
                <a:latin typeface="HG丸ｺﾞｼｯｸM-PRO" panose="020F0600000000000000" pitchFamily="50" charset="-128"/>
                <a:ea typeface="HG丸ｺﾞｼｯｸM-PRO" panose="020F0600000000000000" pitchFamily="50" charset="-128"/>
              </a:rPr>
              <a:t>12,000</a:t>
            </a:r>
            <a:r>
              <a:rPr lang="ja-JP" altLang="en-US" sz="2800" b="1" dirty="0">
                <a:latin typeface="HG丸ｺﾞｼｯｸM-PRO" panose="020F0600000000000000" pitchFamily="50" charset="-128"/>
                <a:ea typeface="HG丸ｺﾞｼｯｸM-PRO" panose="020F0600000000000000" pitchFamily="50" charset="-128"/>
              </a:rPr>
              <a:t>ドル　クラブ拠出金は原則</a:t>
            </a:r>
            <a:r>
              <a:rPr lang="en-US" altLang="ja-JP" sz="2800" b="1" dirty="0">
                <a:latin typeface="HG丸ｺﾞｼｯｸM-PRO" panose="020F0600000000000000" pitchFamily="50" charset="-128"/>
                <a:ea typeface="HG丸ｺﾞｼｯｸM-PRO" panose="020F0600000000000000" pitchFamily="50" charset="-128"/>
              </a:rPr>
              <a:t>500</a:t>
            </a:r>
            <a:r>
              <a:rPr lang="ja-JP" altLang="en-US" sz="2800" b="1" dirty="0">
                <a:latin typeface="HG丸ｺﾞｼｯｸM-PRO" panose="020F0600000000000000" pitchFamily="50" charset="-128"/>
                <a:ea typeface="HG丸ｺﾞｼｯｸM-PRO" panose="020F0600000000000000" pitchFamily="50" charset="-128"/>
              </a:rPr>
              <a:t>ドル以上です</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87C99558-B012-4EE0-9E61-804024A78431}"/>
              </a:ext>
            </a:extLst>
          </p:cNvPr>
          <p:cNvSpPr txBox="1"/>
          <p:nvPr/>
        </p:nvSpPr>
        <p:spPr>
          <a:xfrm>
            <a:off x="619034" y="1262733"/>
            <a:ext cx="3068469" cy="584775"/>
          </a:xfrm>
          <a:prstGeom prst="rect">
            <a:avLst/>
          </a:prstGeom>
          <a:solidFill>
            <a:srgbClr val="FFFF00"/>
          </a:solidFill>
          <a:ln>
            <a:solidFill>
              <a:schemeClr val="tx1"/>
            </a:solidFill>
          </a:ln>
        </p:spPr>
        <p:txBody>
          <a:bodyPr wrap="none" rtlCol="0">
            <a:spAutoFit/>
          </a:bodyPr>
          <a:lstStyle/>
          <a:p>
            <a:r>
              <a:rPr lang="ja-JP" altLang="en-US" sz="3200" b="1" dirty="0">
                <a:latin typeface="HG丸ｺﾞｼｯｸM-PRO" panose="020F0600000000000000" pitchFamily="50" charset="-128"/>
                <a:ea typeface="HG丸ｺﾞｼｯｸM-PRO" panose="020F0600000000000000" pitchFamily="50" charset="-128"/>
                <a:cs typeface="メイリオ" panose="020B0604030504040204" pitchFamily="50" charset="-128"/>
              </a:rPr>
              <a:t>地区補助金事業</a:t>
            </a:r>
            <a:endParaRPr kumimoji="1" lang="ja-JP" altLang="en-US" sz="32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9BF9AF0-11B8-4022-87B8-A06825183306}" type="slidenum">
              <a:rPr kumimoji="1" lang="ja-JP" altLang="en-US" smtClean="0"/>
              <a:t>8</a:t>
            </a:fld>
            <a:endParaRPr kumimoji="1" lang="ja-JP" altLang="en-US"/>
          </a:p>
        </p:txBody>
      </p:sp>
      <p:sp>
        <p:nvSpPr>
          <p:cNvPr id="7" name="正方形/長方形 6">
            <a:extLst>
              <a:ext uri="{FF2B5EF4-FFF2-40B4-BE49-F238E27FC236}">
                <a16:creationId xmlns:a16="http://schemas.microsoft.com/office/drawing/2014/main" id="{9B0F3E3D-88D3-433F-9E1B-186F113B1704}"/>
              </a:ext>
            </a:extLst>
          </p:cNvPr>
          <p:cNvSpPr/>
          <p:nvPr/>
        </p:nvSpPr>
        <p:spPr>
          <a:xfrm>
            <a:off x="0" y="0"/>
            <a:ext cx="12192000" cy="102041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AD3DB5F6-908D-483C-834B-3D009ABD9D79}"/>
              </a:ext>
            </a:extLst>
          </p:cNvPr>
          <p:cNvSpPr txBox="1"/>
          <p:nvPr/>
        </p:nvSpPr>
        <p:spPr>
          <a:xfrm>
            <a:off x="278294" y="187042"/>
            <a:ext cx="5817706" cy="646331"/>
          </a:xfrm>
          <a:prstGeom prst="rect">
            <a:avLst/>
          </a:prstGeom>
          <a:noFill/>
        </p:spPr>
        <p:txBody>
          <a:bodyPr wrap="square" rtlCol="0">
            <a:spAutoFit/>
          </a:bodyPr>
          <a:lstStyle/>
          <a:p>
            <a:r>
              <a:rPr kumimoji="1" lang="en-US" altLang="ja-JP" sz="360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6-1</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補助金事業の種類</a:t>
            </a:r>
            <a:endPar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2699908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53401" y="1831204"/>
            <a:ext cx="11121082" cy="4748015"/>
          </a:xfrm>
          <a:prstGeom prst="rect">
            <a:avLst/>
          </a:prstGeom>
          <a:noFill/>
          <a:ln w="47625">
            <a:noFill/>
          </a:ln>
        </p:spPr>
        <p:txBody>
          <a:bodyPr wrap="square" rtlCol="0">
            <a:noAutofit/>
          </a:bodyPr>
          <a:lstStyle/>
          <a:p>
            <a:pPr marL="457200" indent="-457200">
              <a:lnSpc>
                <a:spcPts val="2600"/>
              </a:lnSpc>
              <a:buFont typeface="+mj-lt"/>
              <a:buAutoNum type="arabicPeriod"/>
            </a:pPr>
            <a:r>
              <a:rPr lang="ja-JP" altLang="en-US" sz="2800" b="1" dirty="0">
                <a:latin typeface="HG丸ｺﾞｼｯｸM-PRO" panose="020F0600000000000000" pitchFamily="50" charset="-128"/>
                <a:ea typeface="HG丸ｺﾞｼｯｸM-PRO" panose="020F0600000000000000" pitchFamily="50" charset="-128"/>
              </a:rPr>
              <a:t>下記のロータリーの６つの重点分野のいずれかに関していること</a:t>
            </a: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lnSpc>
                <a:spcPts val="2600"/>
              </a:lnSpc>
              <a:buFont typeface="+mj-lt"/>
              <a:buAutoNum type="arabicPeriod"/>
            </a:pPr>
            <a:endParaRPr lang="en-US" altLang="ja-JP" sz="4000" b="1" dirty="0">
              <a:latin typeface="HG丸ｺﾞｼｯｸM-PRO" panose="020F0600000000000000" pitchFamily="50" charset="-128"/>
              <a:ea typeface="HG丸ｺﾞｼｯｸM-PRO" panose="020F0600000000000000" pitchFamily="50" charset="-128"/>
            </a:endParaRPr>
          </a:p>
          <a:p>
            <a:pPr marL="457200" indent="-457200">
              <a:lnSpc>
                <a:spcPts val="2600"/>
              </a:lnSpc>
              <a:buFont typeface="+mj-lt"/>
              <a:buAutoNum type="arabicPeriod"/>
            </a:pPr>
            <a:endParaRPr lang="en-US" altLang="ja-JP" sz="4000" b="1" dirty="0">
              <a:latin typeface="HG丸ｺﾞｼｯｸM-PRO" panose="020F0600000000000000" pitchFamily="50" charset="-128"/>
              <a:ea typeface="HG丸ｺﾞｼｯｸM-PRO" panose="020F0600000000000000" pitchFamily="50" charset="-128"/>
            </a:endParaRPr>
          </a:p>
          <a:p>
            <a:pPr marL="457200" indent="-457200">
              <a:lnSpc>
                <a:spcPts val="2600"/>
              </a:lnSpc>
              <a:buFont typeface="+mj-lt"/>
              <a:buAutoNum type="arabicPeriod"/>
            </a:pPr>
            <a:endParaRPr lang="en-US" altLang="ja-JP" sz="4000" b="1" dirty="0">
              <a:latin typeface="HG丸ｺﾞｼｯｸM-PRO" panose="020F0600000000000000" pitchFamily="50" charset="-128"/>
              <a:ea typeface="HG丸ｺﾞｼｯｸM-PRO" panose="020F0600000000000000" pitchFamily="50" charset="-128"/>
            </a:endParaRPr>
          </a:p>
          <a:p>
            <a:pPr marL="457200" indent="-457200">
              <a:lnSpc>
                <a:spcPts val="2600"/>
              </a:lnSpc>
              <a:buFont typeface="+mj-lt"/>
              <a:buAutoNum type="arabicPeriod"/>
            </a:pPr>
            <a:endParaRPr lang="en-US" altLang="ja-JP" sz="4000" b="1" dirty="0">
              <a:latin typeface="HG丸ｺﾞｼｯｸM-PRO" panose="020F0600000000000000" pitchFamily="50" charset="-128"/>
              <a:ea typeface="HG丸ｺﾞｼｯｸM-PRO" panose="020F0600000000000000" pitchFamily="50" charset="-128"/>
            </a:endParaRPr>
          </a:p>
          <a:p>
            <a:pPr marL="457200" indent="-457200">
              <a:lnSpc>
                <a:spcPts val="2600"/>
              </a:lnSpc>
              <a:buFont typeface="+mj-lt"/>
              <a:buAutoNum type="arabicPeriod"/>
            </a:pPr>
            <a:endParaRPr lang="en-US" altLang="ja-JP" sz="4000" b="1" dirty="0" smtClean="0">
              <a:latin typeface="HG丸ｺﾞｼｯｸM-PRO" panose="020F0600000000000000" pitchFamily="50" charset="-128"/>
              <a:ea typeface="HG丸ｺﾞｼｯｸM-PRO" panose="020F0600000000000000" pitchFamily="50" charset="-128"/>
            </a:endParaRPr>
          </a:p>
          <a:p>
            <a:pPr marL="457200" indent="-457200">
              <a:lnSpc>
                <a:spcPts val="2600"/>
              </a:lnSpc>
              <a:buFont typeface="+mj-lt"/>
              <a:buAutoNum type="arabicPeriod"/>
            </a:pPr>
            <a:endParaRPr lang="en-US" altLang="ja-JP" sz="4000" b="1" dirty="0">
              <a:latin typeface="HG丸ｺﾞｼｯｸM-PRO" panose="020F0600000000000000" pitchFamily="50" charset="-128"/>
              <a:ea typeface="HG丸ｺﾞｼｯｸM-PRO" panose="020F0600000000000000" pitchFamily="50" charset="-128"/>
            </a:endParaRPr>
          </a:p>
          <a:p>
            <a:pPr marL="457200" indent="-457200">
              <a:lnSpc>
                <a:spcPts val="2600"/>
              </a:lnSpc>
              <a:buFont typeface="+mj-lt"/>
              <a:buAutoNum type="arabicPeriod"/>
            </a:pPr>
            <a:r>
              <a:rPr lang="ja-JP" altLang="en-US" sz="2800" b="1" dirty="0" smtClean="0">
                <a:latin typeface="HG丸ｺﾞｼｯｸM-PRO" panose="020F0600000000000000" pitchFamily="50" charset="-128"/>
                <a:ea typeface="HG丸ｺﾞｼｯｸM-PRO" panose="020F0600000000000000" pitchFamily="50" charset="-128"/>
              </a:rPr>
              <a:t>持続</a:t>
            </a:r>
            <a:r>
              <a:rPr lang="ja-JP" altLang="en-US" sz="2800" b="1" dirty="0">
                <a:latin typeface="HG丸ｺﾞｼｯｸM-PRO" panose="020F0600000000000000" pitchFamily="50" charset="-128"/>
                <a:ea typeface="HG丸ｺﾞｼｯｸM-PRO" panose="020F0600000000000000" pitchFamily="50" charset="-128"/>
              </a:rPr>
              <a:t>かつ測定可能な大規模（</a:t>
            </a:r>
            <a:r>
              <a:rPr lang="en-US" altLang="ja-JP" sz="2800" b="1" dirty="0">
                <a:latin typeface="HG丸ｺﾞｼｯｸM-PRO" panose="020F0600000000000000" pitchFamily="50" charset="-128"/>
                <a:ea typeface="HG丸ｺﾞｼｯｸM-PRO" panose="020F0600000000000000" pitchFamily="50" charset="-128"/>
              </a:rPr>
              <a:t>30,000</a:t>
            </a:r>
            <a:r>
              <a:rPr lang="ja-JP" altLang="en-US" sz="2800" b="1" dirty="0">
                <a:latin typeface="HG丸ｺﾞｼｯｸM-PRO" panose="020F0600000000000000" pitchFamily="50" charset="-128"/>
                <a:ea typeface="HG丸ｺﾞｼｯｸM-PRO" panose="020F0600000000000000" pitchFamily="50" charset="-128"/>
              </a:rPr>
              <a:t>ドル以上）なプロジェクト</a:t>
            </a: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lnSpc>
                <a:spcPts val="2600"/>
              </a:lnSpc>
              <a:buFont typeface="+mj-lt"/>
              <a:buAutoNum type="arabicPeriod"/>
            </a:pP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lnSpc>
                <a:spcPts val="2600"/>
              </a:lnSpc>
              <a:buFont typeface="+mj-lt"/>
              <a:buAutoNum type="arabicPeriod"/>
            </a:pPr>
            <a:r>
              <a:rPr lang="ja-JP" altLang="en-US" sz="2800" b="1" dirty="0">
                <a:latin typeface="HG丸ｺﾞｼｯｸM-PRO" panose="020F0600000000000000" pitchFamily="50" charset="-128"/>
                <a:ea typeface="HG丸ｺﾞｼｯｸM-PRO" panose="020F0600000000000000" pitchFamily="50" charset="-128"/>
              </a:rPr>
              <a:t>実施国と援助国のクラブや地区が共同提唱することができます</a:t>
            </a: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lnSpc>
                <a:spcPts val="2600"/>
              </a:lnSpc>
              <a:buFont typeface="+mj-lt"/>
              <a:buAutoNum type="arabicPeriod"/>
            </a:pPr>
            <a:endParaRPr lang="en-US" altLang="ja-JP" sz="2800" b="1" dirty="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sz="2800" b="1" dirty="0">
                <a:latin typeface="HG丸ｺﾞｼｯｸM-PRO" panose="020F0600000000000000" pitchFamily="50" charset="-128"/>
                <a:ea typeface="HG丸ｺﾞｼｯｸM-PRO" panose="020F0600000000000000" pitchFamily="50" charset="-128"/>
              </a:rPr>
              <a:t>クラブ拠出金は</a:t>
            </a:r>
            <a:r>
              <a:rPr lang="en-US" altLang="ja-JP" sz="2800" b="1" dirty="0">
                <a:latin typeface="HG丸ｺﾞｼｯｸM-PRO" panose="020F0600000000000000" pitchFamily="50" charset="-128"/>
                <a:ea typeface="HG丸ｺﾞｼｯｸM-PRO" panose="020F0600000000000000" pitchFamily="50" charset="-128"/>
              </a:rPr>
              <a:t>500</a:t>
            </a:r>
            <a:r>
              <a:rPr lang="ja-JP" altLang="en-US" sz="2800" b="1" dirty="0">
                <a:latin typeface="HG丸ｺﾞｼｯｸM-PRO" panose="020F0600000000000000" pitchFamily="50" charset="-128"/>
                <a:ea typeface="HG丸ｺﾞｼｯｸM-PRO" panose="020F0600000000000000" pitchFamily="50" charset="-128"/>
              </a:rPr>
              <a:t>ドル以上で、複数のクラブで提案する場合は主クラブが</a:t>
            </a:r>
            <a:r>
              <a:rPr lang="en-US" altLang="ja-JP" sz="2800" b="1" dirty="0">
                <a:latin typeface="HG丸ｺﾞｼｯｸM-PRO" panose="020F0600000000000000" pitchFamily="50" charset="-128"/>
                <a:ea typeface="HG丸ｺﾞｼｯｸM-PRO" panose="020F0600000000000000" pitchFamily="50" charset="-128"/>
              </a:rPr>
              <a:t>1,000</a:t>
            </a:r>
            <a:r>
              <a:rPr lang="ja-JP" altLang="en-US" sz="2800" b="1" dirty="0">
                <a:latin typeface="HG丸ｺﾞｼｯｸM-PRO" panose="020F0600000000000000" pitchFamily="50" charset="-128"/>
                <a:ea typeface="HG丸ｺﾞｼｯｸM-PRO" panose="020F0600000000000000" pitchFamily="50" charset="-128"/>
              </a:rPr>
              <a:t>ドル以上、副クラブは</a:t>
            </a:r>
            <a:r>
              <a:rPr lang="en-US" altLang="ja-JP" sz="2800" b="1" dirty="0">
                <a:latin typeface="HG丸ｺﾞｼｯｸM-PRO" panose="020F0600000000000000" pitchFamily="50" charset="-128"/>
                <a:ea typeface="HG丸ｺﾞｼｯｸM-PRO" panose="020F0600000000000000" pitchFamily="50" charset="-128"/>
              </a:rPr>
              <a:t>500</a:t>
            </a:r>
            <a:r>
              <a:rPr lang="ja-JP" altLang="en-US" sz="2800" b="1" dirty="0">
                <a:latin typeface="HG丸ｺﾞｼｯｸM-PRO" panose="020F0600000000000000" pitchFamily="50" charset="-128"/>
                <a:ea typeface="HG丸ｺﾞｼｯｸM-PRO" panose="020F0600000000000000" pitchFamily="50" charset="-128"/>
              </a:rPr>
              <a:t>ドル以上です</a:t>
            </a:r>
          </a:p>
          <a:p>
            <a:pPr>
              <a:lnSpc>
                <a:spcPts val="2600"/>
              </a:lnSpc>
            </a:pP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4D78697D-D77F-4F48-84D3-4379DA58360C}"/>
              </a:ext>
            </a:extLst>
          </p:cNvPr>
          <p:cNvSpPr txBox="1"/>
          <p:nvPr/>
        </p:nvSpPr>
        <p:spPr>
          <a:xfrm>
            <a:off x="653401" y="1086417"/>
            <a:ext cx="4304383" cy="584775"/>
          </a:xfrm>
          <a:prstGeom prst="rect">
            <a:avLst/>
          </a:prstGeom>
          <a:solidFill>
            <a:srgbClr val="FFFF00"/>
          </a:solidFill>
          <a:ln>
            <a:solidFill>
              <a:schemeClr val="tx1"/>
            </a:solidFill>
          </a:ln>
        </p:spPr>
        <p:txBody>
          <a:bodyPr wrap="none" rtlCol="0">
            <a:noAutofit/>
          </a:bodyPr>
          <a:lstStyle/>
          <a:p>
            <a:r>
              <a:rPr lang="ja-JP" altLang="en-US" sz="3200" b="1" dirty="0">
                <a:latin typeface="HG丸ｺﾞｼｯｸM-PRO" panose="020F0600000000000000" pitchFamily="50" charset="-128"/>
                <a:ea typeface="HG丸ｺﾞｼｯｸM-PRO" panose="020F0600000000000000" pitchFamily="50" charset="-128"/>
                <a:cs typeface="メイリオ" panose="020B0604030504040204" pitchFamily="50" charset="-128"/>
              </a:rPr>
              <a:t>グローバル補助金事業</a:t>
            </a:r>
            <a:endParaRPr kumimoji="1" lang="ja-JP" altLang="en-US" sz="32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C27F83ED-9437-4997-B2BA-BF05385ABC95}"/>
              </a:ext>
            </a:extLst>
          </p:cNvPr>
          <p:cNvSpPr txBox="1"/>
          <p:nvPr/>
        </p:nvSpPr>
        <p:spPr>
          <a:xfrm>
            <a:off x="1152961" y="2454023"/>
            <a:ext cx="7873246" cy="1372412"/>
          </a:xfrm>
          <a:prstGeom prst="rect">
            <a:avLst/>
          </a:prstGeom>
          <a:solidFill>
            <a:schemeClr val="accent4">
              <a:lumMod val="40000"/>
              <a:lumOff val="60000"/>
            </a:schemeClr>
          </a:solidFill>
          <a:ln w="3175">
            <a:solidFill>
              <a:schemeClr val="tx1"/>
            </a:solidFill>
          </a:ln>
        </p:spPr>
        <p:txBody>
          <a:bodyPr wrap="square" rtlCol="0">
            <a:noAutofit/>
          </a:bodyPr>
          <a:lstStyle/>
          <a:p>
            <a:pPr>
              <a:lnSpc>
                <a:spcPts val="3300"/>
              </a:lnSpc>
            </a:pPr>
            <a:r>
              <a:rPr lang="ja-JP" altLang="en-US" sz="2400" b="1" dirty="0">
                <a:latin typeface="HG丸ｺﾞｼｯｸM-PRO" panose="020F0600000000000000" pitchFamily="50" charset="-128"/>
                <a:ea typeface="HG丸ｺﾞｼｯｸM-PRO" panose="020F0600000000000000" pitchFamily="50" charset="-128"/>
              </a:rPr>
              <a:t>①平和と紛争予防</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紛争解決　 ②疾病予防と治療</a:t>
            </a:r>
            <a:endParaRPr lang="en-US" altLang="ja-JP" sz="2400" b="1"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b="1" dirty="0">
                <a:latin typeface="HG丸ｺﾞｼｯｸM-PRO" panose="020F0600000000000000" pitchFamily="50" charset="-128"/>
                <a:ea typeface="HG丸ｺﾞｼｯｸM-PRO" panose="020F0600000000000000" pitchFamily="50" charset="-128"/>
              </a:rPr>
              <a:t>③水と衛生　                ④母子の健康　</a:t>
            </a:r>
            <a:endParaRPr lang="en-US" altLang="ja-JP" sz="2400" b="1"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b="1" dirty="0">
                <a:latin typeface="HG丸ｺﾞｼｯｸM-PRO" panose="020F0600000000000000" pitchFamily="50" charset="-128"/>
                <a:ea typeface="HG丸ｺﾞｼｯｸM-PRO" panose="020F0600000000000000" pitchFamily="50" charset="-128"/>
              </a:rPr>
              <a:t>⑤基本的教育と識字率の向上　⑥経済と地域社会の発展　</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D9BF9AF0-11B8-4022-87B8-A06825183306}" type="slidenum">
              <a:rPr kumimoji="1" lang="ja-JP" altLang="en-US" smtClean="0"/>
              <a:t>9</a:t>
            </a:fld>
            <a:endParaRPr kumimoji="1" lang="ja-JP" altLang="en-US"/>
          </a:p>
        </p:txBody>
      </p:sp>
      <p:sp>
        <p:nvSpPr>
          <p:cNvPr id="2" name="テキスト ボックス 1">
            <a:extLst>
              <a:ext uri="{FF2B5EF4-FFF2-40B4-BE49-F238E27FC236}">
                <a16:creationId xmlns:a16="http://schemas.microsoft.com/office/drawing/2014/main" id="{9490DC1D-ABE8-496A-B557-534CD1FFE4CE}"/>
              </a:ext>
            </a:extLst>
          </p:cNvPr>
          <p:cNvSpPr txBox="1"/>
          <p:nvPr/>
        </p:nvSpPr>
        <p:spPr>
          <a:xfrm>
            <a:off x="9137449" y="2329792"/>
            <a:ext cx="2445758" cy="1719702"/>
          </a:xfrm>
          <a:prstGeom prst="rect">
            <a:avLst/>
          </a:prstGeom>
          <a:noFill/>
          <a:ln w="3175">
            <a:noFill/>
          </a:ln>
        </p:spPr>
        <p:txBody>
          <a:bodyPr wrap="square" rtlCol="0">
            <a:noAutofit/>
          </a:bodyPr>
          <a:lstStyle/>
          <a:p>
            <a:pPr>
              <a:lnSpc>
                <a:spcPts val="3000"/>
              </a:lnSpc>
            </a:pPr>
            <a:r>
              <a:rPr lang="ja-JP" altLang="en-US" b="1" dirty="0">
                <a:solidFill>
                  <a:srgbClr val="0070C0"/>
                </a:solidFill>
                <a:latin typeface="HG丸ｺﾞｼｯｸM-PRO" panose="020F0600000000000000" pitchFamily="50" charset="-128"/>
                <a:ea typeface="HG丸ｺﾞｼｯｸM-PRO" panose="020F0600000000000000" pitchFamily="50" charset="-128"/>
              </a:rPr>
              <a:t>注：</a:t>
            </a:r>
            <a:r>
              <a:rPr lang="en-US" altLang="ja-JP" b="1" dirty="0">
                <a:solidFill>
                  <a:srgbClr val="0070C0"/>
                </a:solidFill>
                <a:latin typeface="HG丸ｺﾞｼｯｸM-PRO" panose="020F0600000000000000" pitchFamily="50" charset="-128"/>
                <a:ea typeface="HG丸ｺﾞｼｯｸM-PRO" panose="020F0600000000000000" pitchFamily="50" charset="-128"/>
              </a:rPr>
              <a:t>2021</a:t>
            </a:r>
            <a:r>
              <a:rPr lang="ja-JP" altLang="en-US" b="1" dirty="0">
                <a:solidFill>
                  <a:srgbClr val="0070C0"/>
                </a:solidFill>
                <a:latin typeface="HG丸ｺﾞｼｯｸM-PRO" panose="020F0600000000000000" pitchFamily="50" charset="-128"/>
                <a:ea typeface="HG丸ｺﾞｼｯｸM-PRO" panose="020F0600000000000000" pitchFamily="50" charset="-128"/>
              </a:rPr>
              <a:t>年</a:t>
            </a:r>
            <a:r>
              <a:rPr lang="en-US" altLang="ja-JP" b="1" dirty="0">
                <a:solidFill>
                  <a:srgbClr val="0070C0"/>
                </a:solidFill>
                <a:latin typeface="HG丸ｺﾞｼｯｸM-PRO" panose="020F0600000000000000" pitchFamily="50" charset="-128"/>
                <a:ea typeface="HG丸ｺﾞｼｯｸM-PRO" panose="020F0600000000000000" pitchFamily="50" charset="-128"/>
              </a:rPr>
              <a:t>7</a:t>
            </a:r>
            <a:r>
              <a:rPr lang="ja-JP" altLang="en-US" b="1" dirty="0">
                <a:solidFill>
                  <a:srgbClr val="0070C0"/>
                </a:solidFill>
                <a:latin typeface="HG丸ｺﾞｼｯｸM-PRO" panose="020F0600000000000000" pitchFamily="50" charset="-128"/>
                <a:ea typeface="HG丸ｺﾞｼｯｸM-PRO" panose="020F0600000000000000" pitchFamily="50" charset="-128"/>
              </a:rPr>
              <a:t>月より</a:t>
            </a:r>
            <a:endParaRPr lang="en-US" altLang="ja-JP" b="1" dirty="0">
              <a:solidFill>
                <a:srgbClr val="0070C0"/>
              </a:solidFill>
              <a:latin typeface="HG丸ｺﾞｼｯｸM-PRO" panose="020F0600000000000000" pitchFamily="50" charset="-128"/>
              <a:ea typeface="HG丸ｺﾞｼｯｸM-PRO" panose="020F0600000000000000" pitchFamily="50" charset="-128"/>
            </a:endParaRPr>
          </a:p>
          <a:p>
            <a:pPr>
              <a:lnSpc>
                <a:spcPts val="3000"/>
              </a:lnSpc>
            </a:pPr>
            <a:r>
              <a:rPr lang="ja-JP" altLang="en-US" b="1" dirty="0">
                <a:solidFill>
                  <a:srgbClr val="0070C0"/>
                </a:solidFill>
                <a:latin typeface="HG丸ｺﾞｼｯｸM-PRO" panose="020F0600000000000000" pitchFamily="50" charset="-128"/>
                <a:ea typeface="HG丸ｺﾞｼｯｸM-PRO" panose="020F0600000000000000" pitchFamily="50" charset="-128"/>
              </a:rPr>
              <a:t>    「環境の保全」が</a:t>
            </a:r>
            <a:endParaRPr lang="en-US" altLang="ja-JP" b="1" dirty="0">
              <a:solidFill>
                <a:srgbClr val="0070C0"/>
              </a:solidFill>
              <a:latin typeface="HG丸ｺﾞｼｯｸM-PRO" panose="020F0600000000000000" pitchFamily="50" charset="-128"/>
              <a:ea typeface="HG丸ｺﾞｼｯｸM-PRO" panose="020F0600000000000000" pitchFamily="50" charset="-128"/>
            </a:endParaRPr>
          </a:p>
          <a:p>
            <a:pPr>
              <a:lnSpc>
                <a:spcPts val="3000"/>
              </a:lnSpc>
            </a:pPr>
            <a:r>
              <a:rPr lang="ja-JP" altLang="en-US" b="1" dirty="0">
                <a:solidFill>
                  <a:srgbClr val="0070C0"/>
                </a:solidFill>
                <a:latin typeface="HG丸ｺﾞｼｯｸM-PRO" panose="020F0600000000000000" pitchFamily="50" charset="-128"/>
                <a:ea typeface="HG丸ｺﾞｼｯｸM-PRO" panose="020F0600000000000000" pitchFamily="50" charset="-128"/>
              </a:rPr>
              <a:t>     重点分野項目に</a:t>
            </a:r>
            <a:endParaRPr lang="en-US" altLang="ja-JP" b="1" dirty="0">
              <a:solidFill>
                <a:srgbClr val="0070C0"/>
              </a:solidFill>
              <a:latin typeface="HG丸ｺﾞｼｯｸM-PRO" panose="020F0600000000000000" pitchFamily="50" charset="-128"/>
              <a:ea typeface="HG丸ｺﾞｼｯｸM-PRO" panose="020F0600000000000000" pitchFamily="50" charset="-128"/>
            </a:endParaRPr>
          </a:p>
          <a:p>
            <a:pPr>
              <a:lnSpc>
                <a:spcPts val="3000"/>
              </a:lnSpc>
            </a:pPr>
            <a:r>
              <a:rPr lang="ja-JP" altLang="en-US" b="1" dirty="0">
                <a:solidFill>
                  <a:srgbClr val="0070C0"/>
                </a:solidFill>
                <a:latin typeface="HG丸ｺﾞｼｯｸM-PRO" panose="020F0600000000000000" pitchFamily="50" charset="-128"/>
                <a:ea typeface="HG丸ｺﾞｼｯｸM-PRO" panose="020F0600000000000000" pitchFamily="50" charset="-128"/>
              </a:rPr>
              <a:t>     追加されます。</a:t>
            </a:r>
            <a:endParaRPr lang="en-US" altLang="ja-JP"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9B0F3E3D-88D3-433F-9E1B-186F113B1704}"/>
              </a:ext>
            </a:extLst>
          </p:cNvPr>
          <p:cNvSpPr/>
          <p:nvPr/>
        </p:nvSpPr>
        <p:spPr>
          <a:xfrm>
            <a:off x="0" y="-27032"/>
            <a:ext cx="12192000" cy="102041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AD3DB5F6-908D-483C-834B-3D009ABD9D79}"/>
              </a:ext>
            </a:extLst>
          </p:cNvPr>
          <p:cNvSpPr txBox="1"/>
          <p:nvPr/>
        </p:nvSpPr>
        <p:spPr>
          <a:xfrm>
            <a:off x="278294" y="187042"/>
            <a:ext cx="5817706" cy="646331"/>
          </a:xfrm>
          <a:prstGeom prst="rect">
            <a:avLst/>
          </a:prstGeom>
          <a:noFill/>
        </p:spPr>
        <p:txBody>
          <a:bodyPr wrap="square" rtlCol="0">
            <a:spAutoFit/>
          </a:bodyPr>
          <a:lstStyle/>
          <a:p>
            <a:r>
              <a:rPr kumimoji="1" lang="en-US" altLang="ja-JP" sz="360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6-2</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補助金事業の種類</a:t>
            </a:r>
            <a:endParaRPr kumimoji="1" lang="ja-JP" altLang="en-US" sz="3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013064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4278</TotalTime>
  <Words>2404</Words>
  <Application>Microsoft Office PowerPoint</Application>
  <PresentationFormat>ワイド画面</PresentationFormat>
  <Paragraphs>240</Paragraphs>
  <Slides>14</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HG丸ｺﾞｼｯｸM-PRO</vt:lpstr>
      <vt:lpstr>ヒラギノ角ゴ Pro W3</vt:lpstr>
      <vt:lpstr>メイリオ</vt:lpstr>
      <vt:lpstr>Arial</vt:lpstr>
      <vt:lpstr>Office テーマ</vt:lpstr>
      <vt:lpstr>国際ロータリー第2630地区 2020-2021年度 ロータリー財団ガイド</vt:lpstr>
      <vt:lpstr>「世界でよいことをしよう」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暎子</dc:creator>
  <cp:lastModifiedBy>路可 本弘</cp:lastModifiedBy>
  <cp:revision>343</cp:revision>
  <cp:lastPrinted>2020-10-09T01:47:03Z</cp:lastPrinted>
  <dcterms:created xsi:type="dcterms:W3CDTF">2018-08-07T01:01:11Z</dcterms:created>
  <dcterms:modified xsi:type="dcterms:W3CDTF">2020-10-31T04:23:50Z</dcterms:modified>
</cp:coreProperties>
</file>